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4"/>
  </p:sldMasterIdLst>
  <p:notesMasterIdLst>
    <p:notesMasterId r:id="rId47"/>
  </p:notesMasterIdLst>
  <p:handoutMasterIdLst>
    <p:handoutMasterId r:id="rId48"/>
  </p:handoutMasterIdLst>
  <p:sldIdLst>
    <p:sldId id="282" r:id="rId5"/>
    <p:sldId id="292" r:id="rId6"/>
    <p:sldId id="299" r:id="rId7"/>
    <p:sldId id="302" r:id="rId8"/>
    <p:sldId id="303" r:id="rId9"/>
    <p:sldId id="304" r:id="rId10"/>
    <p:sldId id="305" r:id="rId11"/>
    <p:sldId id="307" r:id="rId12"/>
    <p:sldId id="330" r:id="rId13"/>
    <p:sldId id="308" r:id="rId14"/>
    <p:sldId id="309" r:id="rId15"/>
    <p:sldId id="310" r:id="rId16"/>
    <p:sldId id="311" r:id="rId17"/>
    <p:sldId id="312" r:id="rId18"/>
    <p:sldId id="313" r:id="rId19"/>
    <p:sldId id="314" r:id="rId20"/>
    <p:sldId id="315" r:id="rId21"/>
    <p:sldId id="316" r:id="rId22"/>
    <p:sldId id="317" r:id="rId23"/>
    <p:sldId id="318" r:id="rId24"/>
    <p:sldId id="319" r:id="rId25"/>
    <p:sldId id="320" r:id="rId26"/>
    <p:sldId id="321" r:id="rId27"/>
    <p:sldId id="322" r:id="rId28"/>
    <p:sldId id="323" r:id="rId29"/>
    <p:sldId id="324" r:id="rId30"/>
    <p:sldId id="325" r:id="rId31"/>
    <p:sldId id="326" r:id="rId32"/>
    <p:sldId id="327" r:id="rId33"/>
    <p:sldId id="328" r:id="rId34"/>
    <p:sldId id="331" r:id="rId35"/>
    <p:sldId id="329" r:id="rId36"/>
    <p:sldId id="336" r:id="rId37"/>
    <p:sldId id="337" r:id="rId38"/>
    <p:sldId id="338" r:id="rId39"/>
    <p:sldId id="339" r:id="rId40"/>
    <p:sldId id="340" r:id="rId41"/>
    <p:sldId id="332" r:id="rId42"/>
    <p:sldId id="333" r:id="rId43"/>
    <p:sldId id="334" r:id="rId44"/>
    <p:sldId id="335" r:id="rId45"/>
    <p:sldId id="296"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6E25E649-3F16-4E02-A733-19D2CDBF48F0}"/>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31" autoAdjust="0"/>
  </p:normalViewPr>
  <p:slideViewPr>
    <p:cSldViewPr snapToGrid="0">
      <p:cViewPr varScale="1">
        <p:scale>
          <a:sx n="82" d="100"/>
          <a:sy n="82" d="100"/>
        </p:scale>
        <p:origin x="720" y="72"/>
      </p:cViewPr>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60" d="100"/>
          <a:sy n="60" d="100"/>
        </p:scale>
        <p:origin x="3187"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76F666D-E0C2-435B-BAA8-9287F9E5D38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9FEBCAF-CB3F-4928-91AA-D61472F880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1077DB-935E-4A0A-947A-D283B9F9F452}" type="datetimeFigureOut">
              <a:rPr lang="en-US" smtClean="0"/>
              <a:t>8/2/2024</a:t>
            </a:fld>
            <a:endParaRPr lang="en-US"/>
          </a:p>
        </p:txBody>
      </p:sp>
      <p:sp>
        <p:nvSpPr>
          <p:cNvPr id="4" name="Footer Placeholder 3">
            <a:extLst>
              <a:ext uri="{FF2B5EF4-FFF2-40B4-BE49-F238E27FC236}">
                <a16:creationId xmlns:a16="http://schemas.microsoft.com/office/drawing/2014/main" id="{69256698-63C6-4CCC-81CB-EA5604C30F1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2467FDA-05D7-4760-A373-5D6AEAAF427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82C0B10-7CAE-41E4-AB02-7E8B1FF2B898}" type="slidenum">
              <a:rPr lang="en-US" smtClean="0"/>
              <a:t>‹#›</a:t>
            </a:fld>
            <a:endParaRPr lang="en-US"/>
          </a:p>
        </p:txBody>
      </p:sp>
    </p:spTree>
    <p:extLst>
      <p:ext uri="{BB962C8B-B14F-4D97-AF65-F5344CB8AC3E}">
        <p14:creationId xmlns:p14="http://schemas.microsoft.com/office/powerpoint/2010/main" val="36875375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9EC30E-1A71-4188-9BE7-E2A64929A436}" type="datetimeFigureOut">
              <a:rPr lang="en-US" noProof="0" smtClean="0"/>
              <a:t>8/2/2024</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30193B-564F-4854-8A52-728F3FB19C85}" type="slidenum">
              <a:rPr lang="en-US" noProof="0" smtClean="0"/>
              <a:t>‹#›</a:t>
            </a:fld>
            <a:endParaRPr lang="en-US" noProof="0"/>
          </a:p>
        </p:txBody>
      </p:sp>
    </p:spTree>
    <p:extLst>
      <p:ext uri="{BB962C8B-B14F-4D97-AF65-F5344CB8AC3E}">
        <p14:creationId xmlns:p14="http://schemas.microsoft.com/office/powerpoint/2010/main" val="3603816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Sub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626A5-4FF6-42BD-858A-AE4B2C23A6BC}"/>
              </a:ext>
            </a:extLst>
          </p:cNvPr>
          <p:cNvSpPr>
            <a:spLocks noGrp="1"/>
          </p:cNvSpPr>
          <p:nvPr>
            <p:ph type="title" hasCustomPrompt="1"/>
          </p:nvPr>
        </p:nvSpPr>
        <p:spPr/>
        <p:txBody>
          <a:bodyPr/>
          <a:lstStyle>
            <a:lvl1pPr>
              <a:defRPr>
                <a:solidFill>
                  <a:schemeClr val="tx1">
                    <a:lumMod val="75000"/>
                    <a:lumOff val="25000"/>
                  </a:schemeClr>
                </a:solidFill>
              </a:defRPr>
            </a:lvl1pPr>
          </a:lstStyle>
          <a:p>
            <a:r>
              <a:rPr lang="en-US" noProof="0"/>
              <a:t>Click to edit page title</a:t>
            </a:r>
          </a:p>
        </p:txBody>
      </p:sp>
      <p:sp>
        <p:nvSpPr>
          <p:cNvPr id="5" name="Subtitle 2">
            <a:extLst>
              <a:ext uri="{FF2B5EF4-FFF2-40B4-BE49-F238E27FC236}">
                <a16:creationId xmlns:a16="http://schemas.microsoft.com/office/drawing/2014/main" id="{10727B06-56A8-44A2-B6C2-9ED183D107F3}"/>
              </a:ext>
            </a:extLst>
          </p:cNvPr>
          <p:cNvSpPr>
            <a:spLocks noGrp="1"/>
          </p:cNvSpPr>
          <p:nvPr>
            <p:ph type="body" sz="quarter" idx="32" hasCustomPrompt="1"/>
          </p:nvPr>
        </p:nvSpPr>
        <p:spPr>
          <a:xfrm>
            <a:off x="431800" y="1008000"/>
            <a:ext cx="11339513"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6" name="Slide Number Placeholder 5">
            <a:extLst>
              <a:ext uri="{FF2B5EF4-FFF2-40B4-BE49-F238E27FC236}">
                <a16:creationId xmlns:a16="http://schemas.microsoft.com/office/drawing/2014/main" id="{7A47F3D0-41FC-4430-9F9E-1F78A18D65FE}"/>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7" name="Footer Placeholder 6">
            <a:extLst>
              <a:ext uri="{FF2B5EF4-FFF2-40B4-BE49-F238E27FC236}">
                <a16:creationId xmlns:a16="http://schemas.microsoft.com/office/drawing/2014/main" id="{2ED798F6-1F12-46CE-9AFD-CC66555A191D}"/>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15058552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hank You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D31C544-1372-4B34-8149-B6058B8CC577}"/>
              </a:ext>
            </a:extLst>
          </p:cNvPr>
          <p:cNvSpPr/>
          <p:nvPr userDrawn="1"/>
        </p:nvSpPr>
        <p:spPr>
          <a:xfrm>
            <a:off x="11793520" y="0"/>
            <a:ext cx="35276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4" name="Rectangle 13">
            <a:extLst>
              <a:ext uri="{FF2B5EF4-FFF2-40B4-BE49-F238E27FC236}">
                <a16:creationId xmlns:a16="http://schemas.microsoft.com/office/drawing/2014/main" id="{7B2598CA-3443-4098-80E7-1F16DC9A13CC}"/>
              </a:ext>
            </a:extLst>
          </p:cNvPr>
          <p:cNvSpPr/>
          <p:nvPr userDrawn="1"/>
        </p:nvSpPr>
        <p:spPr>
          <a:xfrm rot="5400000">
            <a:off x="8740140" y="3406142"/>
            <a:ext cx="6857999"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Picture Placeholder 11">
            <a:extLst>
              <a:ext uri="{FF2B5EF4-FFF2-40B4-BE49-F238E27FC236}">
                <a16:creationId xmlns:a16="http://schemas.microsoft.com/office/drawing/2014/main" id="{BE421EAA-68E8-4AED-BA2F-01A6AC66859D}"/>
              </a:ext>
            </a:extLst>
          </p:cNvPr>
          <p:cNvSpPr>
            <a:spLocks noGrp="1"/>
          </p:cNvSpPr>
          <p:nvPr>
            <p:ph type="pic" sz="quarter" idx="10" hasCustomPrompt="1"/>
          </p:nvPr>
        </p:nvSpPr>
        <p:spPr>
          <a:xfrm>
            <a:off x="1" y="0"/>
            <a:ext cx="10655455" cy="6858000"/>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1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1"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a:solidFill>
            <a:schemeClr val="bg1">
              <a:lumMod val="95000"/>
            </a:schemeClr>
          </a:solidFill>
        </p:spPr>
        <p:txBody>
          <a:bodyPr wrap="square" tIns="2160000" anchor="t">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Photo</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7425293" y="2834640"/>
            <a:ext cx="4459766" cy="2720356"/>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88000" rIns="180000" bIns="180000" anchor="t"/>
          <a:lstStyle>
            <a:lvl1pPr algn="l">
              <a:lnSpc>
                <a:spcPts val="4000"/>
              </a:lnSpc>
              <a:defRPr sz="5000" b="1" spc="-300">
                <a:solidFill>
                  <a:schemeClr val="bg1">
                    <a:lumMod val="95000"/>
                  </a:schemeClr>
                </a:solidFill>
              </a:defRPr>
            </a:lvl1pPr>
          </a:lstStyle>
          <a:p>
            <a:r>
              <a:rPr lang="en-US" noProof="0"/>
              <a:t>Thank You</a:t>
            </a:r>
          </a:p>
        </p:txBody>
      </p:sp>
      <p:sp>
        <p:nvSpPr>
          <p:cNvPr id="7" name="Text Placeholder 5">
            <a:extLst>
              <a:ext uri="{FF2B5EF4-FFF2-40B4-BE49-F238E27FC236}">
                <a16:creationId xmlns:a16="http://schemas.microsoft.com/office/drawing/2014/main" id="{D907C852-B0E0-4C2E-88CE-B543605961EE}"/>
              </a:ext>
            </a:extLst>
          </p:cNvPr>
          <p:cNvSpPr>
            <a:spLocks noGrp="1"/>
          </p:cNvSpPr>
          <p:nvPr>
            <p:ph type="body" sz="quarter" idx="15" hasCustomPrompt="1"/>
          </p:nvPr>
        </p:nvSpPr>
        <p:spPr>
          <a:xfrm>
            <a:off x="8034849" y="3859066"/>
            <a:ext cx="3521514" cy="288000"/>
          </a:xfrm>
        </p:spPr>
        <p:txBody>
          <a:bodyPr/>
          <a:lstStyle>
            <a:lvl1pPr marL="0" indent="0">
              <a:buNone/>
              <a:defRPr>
                <a:solidFill>
                  <a:schemeClr val="bg1">
                    <a:lumMod val="95000"/>
                  </a:schemeClr>
                </a:solidFill>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Full Name</a:t>
            </a:r>
          </a:p>
        </p:txBody>
      </p:sp>
      <p:sp>
        <p:nvSpPr>
          <p:cNvPr id="8" name="Text Placeholder 6">
            <a:extLst>
              <a:ext uri="{FF2B5EF4-FFF2-40B4-BE49-F238E27FC236}">
                <a16:creationId xmlns:a16="http://schemas.microsoft.com/office/drawing/2014/main" id="{D84C0BEF-F601-4B10-8AEE-4859FE996B34}"/>
              </a:ext>
            </a:extLst>
          </p:cNvPr>
          <p:cNvSpPr>
            <a:spLocks noGrp="1"/>
          </p:cNvSpPr>
          <p:nvPr>
            <p:ph type="body" sz="quarter" idx="16" hasCustomPrompt="1"/>
          </p:nvPr>
        </p:nvSpPr>
        <p:spPr>
          <a:xfrm>
            <a:off x="8034849" y="4220189"/>
            <a:ext cx="3521514" cy="288000"/>
          </a:xfrm>
        </p:spPr>
        <p:txBody>
          <a:bodyPr/>
          <a:lstStyle>
            <a:lvl1pPr marL="0" indent="0">
              <a:buNone/>
              <a:defRPr>
                <a:solidFill>
                  <a:schemeClr val="bg1">
                    <a:lumMod val="95000"/>
                  </a:schemeClr>
                </a:solidFill>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Phone Number</a:t>
            </a:r>
          </a:p>
        </p:txBody>
      </p:sp>
      <p:sp>
        <p:nvSpPr>
          <p:cNvPr id="9" name="Text Placeholder 7">
            <a:extLst>
              <a:ext uri="{FF2B5EF4-FFF2-40B4-BE49-F238E27FC236}">
                <a16:creationId xmlns:a16="http://schemas.microsoft.com/office/drawing/2014/main" id="{83A6EF9B-EF2F-4949-9CC4-C16BF8DC85A0}"/>
              </a:ext>
            </a:extLst>
          </p:cNvPr>
          <p:cNvSpPr>
            <a:spLocks noGrp="1"/>
          </p:cNvSpPr>
          <p:nvPr>
            <p:ph type="body" sz="quarter" idx="17" hasCustomPrompt="1"/>
          </p:nvPr>
        </p:nvSpPr>
        <p:spPr>
          <a:xfrm>
            <a:off x="8034849" y="4581312"/>
            <a:ext cx="3521514" cy="288000"/>
          </a:xfrm>
        </p:spPr>
        <p:txBody>
          <a:bodyPr/>
          <a:lstStyle>
            <a:lvl1pPr marL="0" indent="0">
              <a:buNone/>
              <a:defRPr>
                <a:solidFill>
                  <a:schemeClr val="bg1">
                    <a:lumMod val="95000"/>
                  </a:schemeClr>
                </a:solidFill>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Email or Social Media Handle</a:t>
            </a:r>
          </a:p>
        </p:txBody>
      </p:sp>
      <p:sp>
        <p:nvSpPr>
          <p:cNvPr id="10" name="Text Placeholder 8">
            <a:extLst>
              <a:ext uri="{FF2B5EF4-FFF2-40B4-BE49-F238E27FC236}">
                <a16:creationId xmlns:a16="http://schemas.microsoft.com/office/drawing/2014/main" id="{BE8CA170-9CA9-448E-B07A-E01AB84F7FD3}"/>
              </a:ext>
            </a:extLst>
          </p:cNvPr>
          <p:cNvSpPr>
            <a:spLocks noGrp="1"/>
          </p:cNvSpPr>
          <p:nvPr>
            <p:ph type="body" sz="quarter" idx="18" hasCustomPrompt="1"/>
          </p:nvPr>
        </p:nvSpPr>
        <p:spPr>
          <a:xfrm>
            <a:off x="8034849" y="4942435"/>
            <a:ext cx="3521514" cy="288000"/>
          </a:xfrm>
        </p:spPr>
        <p:txBody>
          <a:bodyPr/>
          <a:lstStyle>
            <a:lvl1pPr marL="0" indent="0">
              <a:buNone/>
              <a:defRPr>
                <a:solidFill>
                  <a:schemeClr val="bg1">
                    <a:lumMod val="95000"/>
                  </a:schemeClr>
                </a:solidFill>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Company Website</a:t>
            </a:r>
          </a:p>
        </p:txBody>
      </p:sp>
    </p:spTree>
    <p:extLst>
      <p:ext uri="{BB962C8B-B14F-4D97-AF65-F5344CB8AC3E}">
        <p14:creationId xmlns:p14="http://schemas.microsoft.com/office/powerpoint/2010/main" val="1632891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hasCustomPrompt="1"/>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page title</a:t>
            </a:r>
          </a:p>
        </p:txBody>
      </p:sp>
      <p:sp>
        <p:nvSpPr>
          <p:cNvPr id="9" name="Subtitle 2">
            <a:extLst>
              <a:ext uri="{FF2B5EF4-FFF2-40B4-BE49-F238E27FC236}">
                <a16:creationId xmlns:a16="http://schemas.microsoft.com/office/drawing/2014/main" id="{F94EB5D3-F8CB-4E76-8D7E-FF441818EECB}"/>
              </a:ext>
            </a:extLst>
          </p:cNvPr>
          <p:cNvSpPr>
            <a:spLocks noGrp="1"/>
          </p:cNvSpPr>
          <p:nvPr>
            <p:ph type="body" sz="quarter" idx="32" hasCustomPrompt="1"/>
          </p:nvPr>
        </p:nvSpPr>
        <p:spPr>
          <a:xfrm>
            <a:off x="431800" y="1008000"/>
            <a:ext cx="11339513"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a:xfrm>
            <a:off x="432000" y="1512000"/>
            <a:ext cx="3600000" cy="467925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6D4BCA97-F31B-451D-82F8-6E000DF2118A}"/>
              </a:ext>
            </a:extLst>
          </p:cNvPr>
          <p:cNvSpPr>
            <a:spLocks noGrp="1"/>
          </p:cNvSpPr>
          <p:nvPr>
            <p:ph type="ftr" sz="quarter" idx="14"/>
          </p:nvPr>
        </p:nvSpPr>
        <p:spPr/>
        <p:txBody>
          <a:bodyPr/>
          <a:lstStyle/>
          <a:p>
            <a:r>
              <a:rPr lang="en-US" noProof="0"/>
              <a:t>RECAM SOLUTIONS PRIVATE LIMITED</a:t>
            </a:r>
            <a:endParaRPr lang="en-US" noProof="0" dirty="0"/>
          </a:p>
        </p:txBody>
      </p:sp>
      <p:sp>
        <p:nvSpPr>
          <p:cNvPr id="6" name="Slide Number Placeholder 5">
            <a:extLst>
              <a:ext uri="{FF2B5EF4-FFF2-40B4-BE49-F238E27FC236}">
                <a16:creationId xmlns:a16="http://schemas.microsoft.com/office/drawing/2014/main" id="{0817AAC4-A657-4D75-A527-0307AFF2B17B}"/>
              </a:ext>
            </a:extLst>
          </p:cNvPr>
          <p:cNvSpPr>
            <a:spLocks noGrp="1"/>
          </p:cNvSpPr>
          <p:nvPr>
            <p:ph type="sldNum" sz="quarter" idx="15"/>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10" name="Content Placeholder 2">
            <a:extLst>
              <a:ext uri="{FF2B5EF4-FFF2-40B4-BE49-F238E27FC236}">
                <a16:creationId xmlns:a16="http://schemas.microsoft.com/office/drawing/2014/main" id="{AFA90A43-BEC4-4B20-96E2-797B03FB82F2}"/>
              </a:ext>
            </a:extLst>
          </p:cNvPr>
          <p:cNvSpPr>
            <a:spLocks noGrp="1"/>
          </p:cNvSpPr>
          <p:nvPr>
            <p:ph idx="33"/>
          </p:nvPr>
        </p:nvSpPr>
        <p:spPr>
          <a:xfrm>
            <a:off x="4302000" y="1512000"/>
            <a:ext cx="3600000" cy="467925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Content Placeholder 2">
            <a:extLst>
              <a:ext uri="{FF2B5EF4-FFF2-40B4-BE49-F238E27FC236}">
                <a16:creationId xmlns:a16="http://schemas.microsoft.com/office/drawing/2014/main" id="{8A2C2023-6C37-4611-ACAF-5F2060202836}"/>
              </a:ext>
            </a:extLst>
          </p:cNvPr>
          <p:cNvSpPr>
            <a:spLocks noGrp="1"/>
          </p:cNvSpPr>
          <p:nvPr>
            <p:ph idx="34"/>
          </p:nvPr>
        </p:nvSpPr>
        <p:spPr>
          <a:xfrm>
            <a:off x="8172000" y="1512000"/>
            <a:ext cx="3600000" cy="467925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6543880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hasCustomPrompt="1"/>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page title</a:t>
            </a:r>
          </a:p>
        </p:txBody>
      </p:sp>
      <p:sp>
        <p:nvSpPr>
          <p:cNvPr id="10" name="Subtitle 2">
            <a:extLst>
              <a:ext uri="{FF2B5EF4-FFF2-40B4-BE49-F238E27FC236}">
                <a16:creationId xmlns:a16="http://schemas.microsoft.com/office/drawing/2014/main" id="{9D7ACCB5-9A86-4F46-89E2-B79F48C9EC1D}"/>
              </a:ext>
            </a:extLst>
          </p:cNvPr>
          <p:cNvSpPr>
            <a:spLocks noGrp="1"/>
          </p:cNvSpPr>
          <p:nvPr>
            <p:ph type="body" sz="quarter" idx="32" hasCustomPrompt="1"/>
          </p:nvPr>
        </p:nvSpPr>
        <p:spPr>
          <a:xfrm>
            <a:off x="431800" y="1008000"/>
            <a:ext cx="11339513"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a:xfrm>
            <a:off x="432000" y="1512000"/>
            <a:ext cx="2160000" cy="467925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4">
            <a:extLst>
              <a:ext uri="{FF2B5EF4-FFF2-40B4-BE49-F238E27FC236}">
                <a16:creationId xmlns:a16="http://schemas.microsoft.com/office/drawing/2014/main" id="{1F5B3657-F2AE-455A-BF81-1A0C2ACECD20}"/>
              </a:ext>
            </a:extLst>
          </p:cNvPr>
          <p:cNvSpPr>
            <a:spLocks noGrp="1"/>
          </p:cNvSpPr>
          <p:nvPr>
            <p:ph type="body" sz="quarter" idx="12"/>
          </p:nvPr>
        </p:nvSpPr>
        <p:spPr>
          <a:xfrm>
            <a:off x="2726412" y="1512000"/>
            <a:ext cx="2160588" cy="467925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Text Placeholder 5">
            <a:extLst>
              <a:ext uri="{FF2B5EF4-FFF2-40B4-BE49-F238E27FC236}">
                <a16:creationId xmlns:a16="http://schemas.microsoft.com/office/drawing/2014/main" id="{6A983D98-E0AB-429A-9EC2-B50D4216D691}"/>
              </a:ext>
            </a:extLst>
          </p:cNvPr>
          <p:cNvSpPr>
            <a:spLocks noGrp="1"/>
          </p:cNvSpPr>
          <p:nvPr>
            <p:ph type="body" sz="quarter" idx="13"/>
          </p:nvPr>
        </p:nvSpPr>
        <p:spPr>
          <a:xfrm>
            <a:off x="5021412" y="1512000"/>
            <a:ext cx="2160588" cy="467925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Text Placeholder 6">
            <a:extLst>
              <a:ext uri="{FF2B5EF4-FFF2-40B4-BE49-F238E27FC236}">
                <a16:creationId xmlns:a16="http://schemas.microsoft.com/office/drawing/2014/main" id="{755213BF-EF6D-45DC-A01B-DE6C2F23A6D2}"/>
              </a:ext>
            </a:extLst>
          </p:cNvPr>
          <p:cNvSpPr>
            <a:spLocks noGrp="1"/>
          </p:cNvSpPr>
          <p:nvPr>
            <p:ph type="body" sz="quarter" idx="14"/>
          </p:nvPr>
        </p:nvSpPr>
        <p:spPr>
          <a:xfrm>
            <a:off x="7316412" y="1507535"/>
            <a:ext cx="2160588" cy="467925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Text Placeholder 7">
            <a:extLst>
              <a:ext uri="{FF2B5EF4-FFF2-40B4-BE49-F238E27FC236}">
                <a16:creationId xmlns:a16="http://schemas.microsoft.com/office/drawing/2014/main" id="{77D6BBBA-F4A3-45D4-91BC-A405FFDC7C3D}"/>
              </a:ext>
            </a:extLst>
          </p:cNvPr>
          <p:cNvSpPr>
            <a:spLocks noGrp="1"/>
          </p:cNvSpPr>
          <p:nvPr>
            <p:ph type="body" sz="quarter" idx="15"/>
          </p:nvPr>
        </p:nvSpPr>
        <p:spPr>
          <a:xfrm>
            <a:off x="9611412" y="1507535"/>
            <a:ext cx="2160588" cy="4683715"/>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2D09234E-176D-4BBF-9391-7B6F018C51AB}"/>
              </a:ext>
            </a:extLst>
          </p:cNvPr>
          <p:cNvSpPr>
            <a:spLocks noGrp="1"/>
          </p:cNvSpPr>
          <p:nvPr>
            <p:ph type="ftr" sz="quarter" idx="16"/>
          </p:nvPr>
        </p:nvSpPr>
        <p:spPr/>
        <p:txBody>
          <a:bodyPr/>
          <a:lstStyle/>
          <a:p>
            <a:r>
              <a:rPr lang="en-US" noProof="0"/>
              <a:t>RECAM SOLUTIONS PRIVATE LIMITED</a:t>
            </a:r>
            <a:endParaRPr lang="en-US" noProof="0" dirty="0"/>
          </a:p>
        </p:txBody>
      </p:sp>
      <p:sp>
        <p:nvSpPr>
          <p:cNvPr id="6" name="Slide Number Placeholder 5">
            <a:extLst>
              <a:ext uri="{FF2B5EF4-FFF2-40B4-BE49-F238E27FC236}">
                <a16:creationId xmlns:a16="http://schemas.microsoft.com/office/drawing/2014/main" id="{009ABD5E-B8F1-4246-B167-09138760AD7D}"/>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974837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206C51E8-C5C0-4672-B456-F44C69B074DB}"/>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6" name="Freeform 5">
            <a:extLst>
              <a:ext uri="{FF2B5EF4-FFF2-40B4-BE49-F238E27FC236}">
                <a16:creationId xmlns:a16="http://schemas.microsoft.com/office/drawing/2014/main" id="{9DE9AE8C-7574-4D45-B521-6B18054DA7C5}"/>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7" name="Freeform 5">
            <a:extLst>
              <a:ext uri="{FF2B5EF4-FFF2-40B4-BE49-F238E27FC236}">
                <a16:creationId xmlns:a16="http://schemas.microsoft.com/office/drawing/2014/main" id="{EF240172-5930-4717-A0CD-A151075277D6}"/>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8" name="Freeform 5">
            <a:extLst>
              <a:ext uri="{FF2B5EF4-FFF2-40B4-BE49-F238E27FC236}">
                <a16:creationId xmlns:a16="http://schemas.microsoft.com/office/drawing/2014/main" id="{7B4A83CE-8643-4697-94A9-C9F587F46E23}"/>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9" name="Freeform 5">
            <a:extLst>
              <a:ext uri="{FF2B5EF4-FFF2-40B4-BE49-F238E27FC236}">
                <a16:creationId xmlns:a16="http://schemas.microsoft.com/office/drawing/2014/main" id="{B0A765A5-BBCE-405E-A4B3-80A660118E84}"/>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948293" y="3271757"/>
            <a:ext cx="4459766" cy="3146839"/>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88000" rIns="180000" bIns="180000" anchor="t"/>
          <a:lstStyle>
            <a:lvl1pPr algn="l">
              <a:lnSpc>
                <a:spcPts val="4000"/>
              </a:lnSpc>
              <a:defRPr sz="5000" b="1" spc="-300">
                <a:solidFill>
                  <a:schemeClr val="bg1">
                    <a:lumMod val="95000"/>
                  </a:schemeClr>
                </a:solidFill>
              </a:defRPr>
            </a:lvl1pPr>
          </a:lstStyle>
          <a:p>
            <a:r>
              <a:rPr lang="en-US" noProof="0"/>
              <a:t>Click to edit presentation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1130300" y="5250494"/>
            <a:ext cx="4000500" cy="997905"/>
          </a:xfrm>
          <a:noFill/>
        </p:spPr>
        <p:txBody>
          <a:bodyPr lIns="0" tIns="0" rIns="0" bIns="0"/>
          <a:lstStyle>
            <a:lvl1pPr marL="0" indent="0" algn="l">
              <a:buNone/>
              <a:defRPr sz="21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Tree>
    <p:extLst>
      <p:ext uri="{BB962C8B-B14F-4D97-AF65-F5344CB8AC3E}">
        <p14:creationId xmlns:p14="http://schemas.microsoft.com/office/powerpoint/2010/main" val="2083656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Freeform 5">
            <a:extLst>
              <a:ext uri="{FF2B5EF4-FFF2-40B4-BE49-F238E27FC236}">
                <a16:creationId xmlns:a16="http://schemas.microsoft.com/office/drawing/2014/main" id="{12B8F0DB-CC25-4CE9-A68E-CAA2FD986AF3}"/>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8" name="Freeform 5">
            <a:extLst>
              <a:ext uri="{FF2B5EF4-FFF2-40B4-BE49-F238E27FC236}">
                <a16:creationId xmlns:a16="http://schemas.microsoft.com/office/drawing/2014/main" id="{8A058973-2DC9-4087-9D57-F1D779F56CC2}"/>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9" name="Freeform 5">
            <a:extLst>
              <a:ext uri="{FF2B5EF4-FFF2-40B4-BE49-F238E27FC236}">
                <a16:creationId xmlns:a16="http://schemas.microsoft.com/office/drawing/2014/main" id="{B641062D-3CD4-49D1-A621-331E29333406}"/>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0" name="Freeform 5">
            <a:extLst>
              <a:ext uri="{FF2B5EF4-FFF2-40B4-BE49-F238E27FC236}">
                <a16:creationId xmlns:a16="http://schemas.microsoft.com/office/drawing/2014/main" id="{9F2C1E7C-A088-4772-84B3-15309BEADF7D}"/>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CA52278A-6924-4F97-A196-AE30D3DACB7A}"/>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3866117" y="1816509"/>
            <a:ext cx="4459766" cy="3146839"/>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88000" rIns="180000" bIns="180000" anchor="t"/>
          <a:lstStyle>
            <a:lvl1pPr algn="l">
              <a:lnSpc>
                <a:spcPts val="4000"/>
              </a:lnSpc>
              <a:defRPr sz="5000" b="1" spc="-300">
                <a:solidFill>
                  <a:schemeClr val="bg1">
                    <a:lumMod val="95000"/>
                  </a:schemeClr>
                </a:solidFill>
              </a:defRPr>
            </a:lvl1pPr>
          </a:lstStyle>
          <a:p>
            <a:r>
              <a:rPr lang="en-US" noProof="0"/>
              <a:t>Click to edit divider slide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4048124" y="3795246"/>
            <a:ext cx="4000500" cy="997905"/>
          </a:xfrm>
          <a:noFill/>
        </p:spPr>
        <p:txBody>
          <a:bodyPr lIns="0" tIns="0" rIns="0" bIns="0"/>
          <a:lstStyle>
            <a:lvl1pPr marL="0" indent="0" algn="l">
              <a:buNone/>
              <a:defRPr sz="21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4" name="Footer Placeholder 3">
            <a:extLst>
              <a:ext uri="{FF2B5EF4-FFF2-40B4-BE49-F238E27FC236}">
                <a16:creationId xmlns:a16="http://schemas.microsoft.com/office/drawing/2014/main" id="{734B1E83-6080-4D35-A216-8E5C399023B2}"/>
              </a:ext>
            </a:extLst>
          </p:cNvPr>
          <p:cNvSpPr>
            <a:spLocks noGrp="1"/>
          </p:cNvSpPr>
          <p:nvPr>
            <p:ph type="ftr" sz="quarter" idx="11"/>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0DE95353-8EE1-49C9-ADAC-E76BD49D222D}"/>
              </a:ext>
            </a:extLst>
          </p:cNvPr>
          <p:cNvSpPr>
            <a:spLocks noGrp="1"/>
          </p:cNvSpPr>
          <p:nvPr>
            <p:ph type="sldNum" sz="quarter" idx="12"/>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603129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8663BD7B-5136-47ED-BE0A-C6C2F5622BDC}"/>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9" name="Freeform 5">
            <a:extLst>
              <a:ext uri="{FF2B5EF4-FFF2-40B4-BE49-F238E27FC236}">
                <a16:creationId xmlns:a16="http://schemas.microsoft.com/office/drawing/2014/main" id="{6ABA22C7-C35B-4EC0-B7CE-54F9EEFCB71D}"/>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0" name="Freeform 5">
            <a:extLst>
              <a:ext uri="{FF2B5EF4-FFF2-40B4-BE49-F238E27FC236}">
                <a16:creationId xmlns:a16="http://schemas.microsoft.com/office/drawing/2014/main" id="{6DAE4BC9-9CFF-4522-8216-651498F7A167}"/>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8E822AA0-FB3E-4051-AA1F-F51204BA02A9}"/>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2" name="Freeform 5">
            <a:extLst>
              <a:ext uri="{FF2B5EF4-FFF2-40B4-BE49-F238E27FC236}">
                <a16:creationId xmlns:a16="http://schemas.microsoft.com/office/drawing/2014/main" id="{3445288A-D169-4374-BCFD-917DD04B2B1E}"/>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5CFF4C50-933F-41F9-AD11-BD02410AA7D5}"/>
              </a:ext>
            </a:extLst>
          </p:cNvPr>
          <p:cNvSpPr>
            <a:spLocks noGrp="1"/>
          </p:cNvSpPr>
          <p:nvPr>
            <p:ph type="title" hasCustomPrompt="1"/>
          </p:nvPr>
        </p:nvSpPr>
        <p:spPr/>
        <p:txBody>
          <a:bodyPr/>
          <a:lstStyle>
            <a:lvl1pPr>
              <a:defRPr>
                <a:solidFill>
                  <a:schemeClr val="tx1">
                    <a:lumMod val="75000"/>
                    <a:lumOff val="25000"/>
                  </a:schemeClr>
                </a:solidFill>
              </a:defRPr>
            </a:lvl1pPr>
          </a:lstStyle>
          <a:p>
            <a:r>
              <a:rPr lang="en-US" noProof="0"/>
              <a:t>Click to edit page title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E8FE0EB3-0FF4-4285-B9D3-90A5751B7BBF}"/>
              </a:ext>
            </a:extLst>
          </p:cNvPr>
          <p:cNvSpPr>
            <a:spLocks noGrp="1"/>
          </p:cNvSpPr>
          <p:nvPr>
            <p:ph type="ftr" sz="quarter" idx="12"/>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C8DE0AAD-6FBD-416B-A91A-21F2B737919E}"/>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7345016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B4B833F7-7F09-42C1-81DA-97CA9530D528}"/>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F4AA9899-9E92-41B5-AFEF-5F6EAB9782D5}"/>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2" name="Freeform 5">
            <a:extLst>
              <a:ext uri="{FF2B5EF4-FFF2-40B4-BE49-F238E27FC236}">
                <a16:creationId xmlns:a16="http://schemas.microsoft.com/office/drawing/2014/main" id="{8950958A-6460-4594-BEAB-C7444EC6129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3" name="Freeform 5">
            <a:extLst>
              <a:ext uri="{FF2B5EF4-FFF2-40B4-BE49-F238E27FC236}">
                <a16:creationId xmlns:a16="http://schemas.microsoft.com/office/drawing/2014/main" id="{A7E15F2A-61A0-4C11-8E47-4DF7051E91D1}"/>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4" name="Freeform 5">
            <a:extLst>
              <a:ext uri="{FF2B5EF4-FFF2-40B4-BE49-F238E27FC236}">
                <a16:creationId xmlns:a16="http://schemas.microsoft.com/office/drawing/2014/main" id="{B5FF0CC8-80F5-42C4-80EF-E32459238B71}"/>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page title</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F64CFC6C-1D8B-46C9-B0F7-A8BD88D8AB46}"/>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9" name="Content Placeholder 3">
            <a:extLst>
              <a:ext uri="{FF2B5EF4-FFF2-40B4-BE49-F238E27FC236}">
                <a16:creationId xmlns:a16="http://schemas.microsoft.com/office/drawing/2014/main" id="{2CD5709C-84DE-45F3-AE9B-8B6FD7134AB5}"/>
              </a:ext>
            </a:extLst>
          </p:cNvPr>
          <p:cNvSpPr>
            <a:spLocks noGrp="1"/>
          </p:cNvSpPr>
          <p:nvPr>
            <p:ph sz="half" idx="2"/>
          </p:nvPr>
        </p:nvSpPr>
        <p:spPr>
          <a:xfrm>
            <a:off x="6299886" y="1511250"/>
            <a:ext cx="5460114" cy="4665713"/>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Content Placeholder 2">
            <a:extLst>
              <a:ext uri="{FF2B5EF4-FFF2-40B4-BE49-F238E27FC236}">
                <a16:creationId xmlns:a16="http://schemas.microsoft.com/office/drawing/2014/main" id="{36BB18B1-3B7F-4B18-A1C5-BB7DA443C63F}"/>
              </a:ext>
            </a:extLst>
          </p:cNvPr>
          <p:cNvSpPr>
            <a:spLocks noGrp="1"/>
          </p:cNvSpPr>
          <p:nvPr>
            <p:ph sz="half" idx="1"/>
          </p:nvPr>
        </p:nvSpPr>
        <p:spPr>
          <a:xfrm>
            <a:off x="456816" y="1511250"/>
            <a:ext cx="5460114" cy="4665713"/>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8915521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B4B833F7-7F09-42C1-81DA-97CA9530D528}"/>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F4AA9899-9E92-41B5-AFEF-5F6EAB9782D5}"/>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2" name="Freeform 5">
            <a:extLst>
              <a:ext uri="{FF2B5EF4-FFF2-40B4-BE49-F238E27FC236}">
                <a16:creationId xmlns:a16="http://schemas.microsoft.com/office/drawing/2014/main" id="{8950958A-6460-4594-BEAB-C7444EC6129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3" name="Freeform 5">
            <a:extLst>
              <a:ext uri="{FF2B5EF4-FFF2-40B4-BE49-F238E27FC236}">
                <a16:creationId xmlns:a16="http://schemas.microsoft.com/office/drawing/2014/main" id="{A7E15F2A-61A0-4C11-8E47-4DF7051E91D1}"/>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4" name="Freeform 5">
            <a:extLst>
              <a:ext uri="{FF2B5EF4-FFF2-40B4-BE49-F238E27FC236}">
                <a16:creationId xmlns:a16="http://schemas.microsoft.com/office/drawing/2014/main" id="{B5FF0CC8-80F5-42C4-80EF-E32459238B71}"/>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page title</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F64CFC6C-1D8B-46C9-B0F7-A8BD88D8AB46}"/>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15" name="Text Placeholder 2">
            <a:extLst>
              <a:ext uri="{FF2B5EF4-FFF2-40B4-BE49-F238E27FC236}">
                <a16:creationId xmlns:a16="http://schemas.microsoft.com/office/drawing/2014/main" id="{3419BDFB-8FC0-4B89-A29A-8EAC95E9AB99}"/>
              </a:ext>
            </a:extLst>
          </p:cNvPr>
          <p:cNvSpPr>
            <a:spLocks noGrp="1"/>
          </p:cNvSpPr>
          <p:nvPr>
            <p:ph type="body" idx="1"/>
          </p:nvPr>
        </p:nvSpPr>
        <p:spPr>
          <a:xfrm>
            <a:off x="431800" y="1511250"/>
            <a:ext cx="548493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18" name="Text Placeholder 4">
            <a:extLst>
              <a:ext uri="{FF2B5EF4-FFF2-40B4-BE49-F238E27FC236}">
                <a16:creationId xmlns:a16="http://schemas.microsoft.com/office/drawing/2014/main" id="{8E6C2CC0-9AB0-46E9-977A-EF923DCE7FAF}"/>
              </a:ext>
            </a:extLst>
          </p:cNvPr>
          <p:cNvSpPr>
            <a:spLocks noGrp="1"/>
          </p:cNvSpPr>
          <p:nvPr>
            <p:ph type="body" sz="quarter" idx="3"/>
          </p:nvPr>
        </p:nvSpPr>
        <p:spPr>
          <a:xfrm>
            <a:off x="6339334" y="1518287"/>
            <a:ext cx="542066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19" name="Content Placeholder 5">
            <a:extLst>
              <a:ext uri="{FF2B5EF4-FFF2-40B4-BE49-F238E27FC236}">
                <a16:creationId xmlns:a16="http://schemas.microsoft.com/office/drawing/2014/main" id="{28DF954C-A51E-4242-B83E-A826008F5C67}"/>
              </a:ext>
            </a:extLst>
          </p:cNvPr>
          <p:cNvSpPr>
            <a:spLocks noGrp="1"/>
          </p:cNvSpPr>
          <p:nvPr>
            <p:ph sz="quarter" idx="4"/>
          </p:nvPr>
        </p:nvSpPr>
        <p:spPr>
          <a:xfrm>
            <a:off x="6339334" y="2486989"/>
            <a:ext cx="5432666" cy="3702674"/>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 name="Content Placeholder 3">
            <a:extLst>
              <a:ext uri="{FF2B5EF4-FFF2-40B4-BE49-F238E27FC236}">
                <a16:creationId xmlns:a16="http://schemas.microsoft.com/office/drawing/2014/main" id="{600E416E-6162-484A-BA4D-640FA83078A9}"/>
              </a:ext>
            </a:extLst>
          </p:cNvPr>
          <p:cNvSpPr>
            <a:spLocks noGrp="1"/>
          </p:cNvSpPr>
          <p:nvPr>
            <p:ph sz="half" idx="2"/>
          </p:nvPr>
        </p:nvSpPr>
        <p:spPr>
          <a:xfrm>
            <a:off x="431800" y="2486989"/>
            <a:ext cx="5491215" cy="3702674"/>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6416020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B4B833F7-7F09-42C1-81DA-97CA9530D528}"/>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F4AA9899-9E92-41B5-AFEF-5F6EAB9782D5}"/>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2" name="Freeform 5">
            <a:extLst>
              <a:ext uri="{FF2B5EF4-FFF2-40B4-BE49-F238E27FC236}">
                <a16:creationId xmlns:a16="http://schemas.microsoft.com/office/drawing/2014/main" id="{8950958A-6460-4594-BEAB-C7444EC6129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3" name="Freeform 5">
            <a:extLst>
              <a:ext uri="{FF2B5EF4-FFF2-40B4-BE49-F238E27FC236}">
                <a16:creationId xmlns:a16="http://schemas.microsoft.com/office/drawing/2014/main" id="{A7E15F2A-61A0-4C11-8E47-4DF7051E91D1}"/>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4" name="Freeform 5">
            <a:extLst>
              <a:ext uri="{FF2B5EF4-FFF2-40B4-BE49-F238E27FC236}">
                <a16:creationId xmlns:a16="http://schemas.microsoft.com/office/drawing/2014/main" id="{B5FF0CC8-80F5-42C4-80EF-E32459238B71}"/>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1999"/>
            <a:ext cx="3932237" cy="1600199"/>
          </a:xfrm>
        </p:spPr>
        <p:txBody>
          <a:bodyPr vert="horz" lIns="0" tIns="0" rIns="0" bIns="0" rtlCol="0" anchor="b">
            <a:noAutofit/>
          </a:bodyPr>
          <a:lstStyle>
            <a:lvl1pPr>
              <a:defRPr lang="en-ZA" dirty="0"/>
            </a:lvl1pPr>
          </a:lstStyle>
          <a:p>
            <a:pPr marL="0" lvl="0"/>
            <a:r>
              <a:rPr lang="en-US" noProof="0"/>
              <a:t>Click to edit page title</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F64CFC6C-1D8B-46C9-B0F7-A8BD88D8AB46}"/>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20" name="Text Placeholder 3">
            <a:extLst>
              <a:ext uri="{FF2B5EF4-FFF2-40B4-BE49-F238E27FC236}">
                <a16:creationId xmlns:a16="http://schemas.microsoft.com/office/drawing/2014/main" id="{C49FB4A2-B750-422F-96D2-A7C264295779}"/>
              </a:ext>
            </a:extLst>
          </p:cNvPr>
          <p:cNvSpPr>
            <a:spLocks noGrp="1"/>
          </p:cNvSpPr>
          <p:nvPr>
            <p:ph type="body" sz="half" idx="2"/>
          </p:nvPr>
        </p:nvSpPr>
        <p:spPr>
          <a:xfrm>
            <a:off x="434062" y="21343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21" name="Content Placeholder 2">
            <a:extLst>
              <a:ext uri="{FF2B5EF4-FFF2-40B4-BE49-F238E27FC236}">
                <a16:creationId xmlns:a16="http://schemas.microsoft.com/office/drawing/2014/main" id="{A8B59DDF-F2BC-491E-92E0-9D2C1398ECE5}"/>
              </a:ext>
            </a:extLst>
          </p:cNvPr>
          <p:cNvSpPr>
            <a:spLocks noGrp="1"/>
          </p:cNvSpPr>
          <p:nvPr>
            <p:ph idx="1"/>
          </p:nvPr>
        </p:nvSpPr>
        <p:spPr>
          <a:xfrm>
            <a:off x="5183188" y="431999"/>
            <a:ext cx="6544468" cy="5513889"/>
          </a:xfr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0112294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B4B833F7-7F09-42C1-81DA-97CA9530D528}"/>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F4AA9899-9E92-41B5-AFEF-5F6EAB9782D5}"/>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2" name="Freeform 5">
            <a:extLst>
              <a:ext uri="{FF2B5EF4-FFF2-40B4-BE49-F238E27FC236}">
                <a16:creationId xmlns:a16="http://schemas.microsoft.com/office/drawing/2014/main" id="{8950958A-6460-4594-BEAB-C7444EC6129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3" name="Freeform 5">
            <a:extLst>
              <a:ext uri="{FF2B5EF4-FFF2-40B4-BE49-F238E27FC236}">
                <a16:creationId xmlns:a16="http://schemas.microsoft.com/office/drawing/2014/main" id="{A7E15F2A-61A0-4C11-8E47-4DF7051E91D1}"/>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4" name="Freeform 5">
            <a:extLst>
              <a:ext uri="{FF2B5EF4-FFF2-40B4-BE49-F238E27FC236}">
                <a16:creationId xmlns:a16="http://schemas.microsoft.com/office/drawing/2014/main" id="{B5FF0CC8-80F5-42C4-80EF-E32459238B71}"/>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1999"/>
            <a:ext cx="3932237" cy="1600199"/>
          </a:xfrm>
        </p:spPr>
        <p:txBody>
          <a:bodyPr vert="horz" lIns="0" tIns="0" rIns="0" bIns="0" rtlCol="0" anchor="b">
            <a:noAutofit/>
          </a:bodyPr>
          <a:lstStyle>
            <a:lvl1pPr>
              <a:defRPr lang="en-ZA" dirty="0"/>
            </a:lvl1pPr>
          </a:lstStyle>
          <a:p>
            <a:pPr marL="0" lvl="0"/>
            <a:r>
              <a:rPr lang="en-US" noProof="0"/>
              <a:t>Click to edit page title</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F64CFC6C-1D8B-46C9-B0F7-A8BD88D8AB46}"/>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20" name="Text Placeholder 3">
            <a:extLst>
              <a:ext uri="{FF2B5EF4-FFF2-40B4-BE49-F238E27FC236}">
                <a16:creationId xmlns:a16="http://schemas.microsoft.com/office/drawing/2014/main" id="{C49FB4A2-B750-422F-96D2-A7C264295779}"/>
              </a:ext>
            </a:extLst>
          </p:cNvPr>
          <p:cNvSpPr>
            <a:spLocks noGrp="1"/>
          </p:cNvSpPr>
          <p:nvPr>
            <p:ph type="body" sz="half" idx="2"/>
          </p:nvPr>
        </p:nvSpPr>
        <p:spPr>
          <a:xfrm>
            <a:off x="434062" y="21343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16" name="Picture Placeholder 2">
            <a:extLst>
              <a:ext uri="{FF2B5EF4-FFF2-40B4-BE49-F238E27FC236}">
                <a16:creationId xmlns:a16="http://schemas.microsoft.com/office/drawing/2014/main" id="{0110E46C-B434-49FA-AA0E-D64E5786D280}"/>
              </a:ext>
            </a:extLst>
          </p:cNvPr>
          <p:cNvSpPr>
            <a:spLocks noGrp="1"/>
          </p:cNvSpPr>
          <p:nvPr>
            <p:ph type="pic" idx="1"/>
          </p:nvPr>
        </p:nvSpPr>
        <p:spPr>
          <a:xfrm>
            <a:off x="5183188" y="431999"/>
            <a:ext cx="6544468" cy="5513889"/>
          </a:xfrm>
          <a:prstGeom prst="roundRect">
            <a:avLst>
              <a:gd name="adj" fmla="val 5554"/>
            </a:avLst>
          </a:prstGeom>
        </p:spPr>
        <p:txBody>
          <a:bodyPr vert="horz" wrap="square" lIns="0" tIns="0" rIns="0" bIns="0" rtlCol="0" anchor="ctr">
            <a:noAutofit/>
          </a:bodyPr>
          <a:lstStyle>
            <a:lvl1pPr>
              <a:defRPr lang="en-US" sz="1200" i="1" dirty="0">
                <a:latin typeface="Times New Roman" panose="02020603050405020304" pitchFamily="18" charset="0"/>
                <a:cs typeface="Times New Roman" panose="02020603050405020304" pitchFamily="18" charset="0"/>
              </a:defRPr>
            </a:lvl1pPr>
          </a:lstStyle>
          <a:p>
            <a:pPr marL="0" lvl="0" indent="0" algn="ctr">
              <a:buNone/>
            </a:pPr>
            <a:r>
              <a:rPr lang="en-US" noProof="0"/>
              <a:t>Click icon to add picture</a:t>
            </a:r>
            <a:endParaRPr lang="en-US" noProof="0" dirty="0"/>
          </a:p>
        </p:txBody>
      </p:sp>
    </p:spTree>
    <p:extLst>
      <p:ext uri="{BB962C8B-B14F-4D97-AF65-F5344CB8AC3E}">
        <p14:creationId xmlns:p14="http://schemas.microsoft.com/office/powerpoint/2010/main" val="66184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9A70B137-2503-4803-9F56-620A586FA494}"/>
              </a:ext>
            </a:extLst>
          </p:cNvPr>
          <p:cNvSpPr>
            <a:spLocks noGrp="1"/>
          </p:cNvSpPr>
          <p:nvPr>
            <p:ph type="pic" sz="quarter" idx="10" hasCustomPrompt="1"/>
          </p:nvPr>
        </p:nvSpPr>
        <p:spPr>
          <a:xfrm>
            <a:off x="1" y="0"/>
            <a:ext cx="10655455" cy="6858000"/>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1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1"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a:solidFill>
            <a:schemeClr val="bg1">
              <a:lumMod val="95000"/>
            </a:schemeClr>
          </a:solidFill>
        </p:spPr>
        <p:txBody>
          <a:bodyPr wrap="square" tIns="2160000" anchor="t">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Photo</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948293" y="3271757"/>
            <a:ext cx="4459766" cy="3146839"/>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88000" rIns="180000" bIns="180000" anchor="t"/>
          <a:lstStyle>
            <a:lvl1pPr algn="l">
              <a:lnSpc>
                <a:spcPts val="4000"/>
              </a:lnSpc>
              <a:defRPr sz="5000" b="1" spc="-300">
                <a:solidFill>
                  <a:schemeClr val="bg1">
                    <a:lumMod val="95000"/>
                  </a:schemeClr>
                </a:solidFill>
              </a:defRPr>
            </a:lvl1pPr>
          </a:lstStyle>
          <a:p>
            <a:r>
              <a:rPr lang="en-US" noProof="0"/>
              <a:t>Click to edit presentation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1130300" y="5250494"/>
            <a:ext cx="4000500" cy="997905"/>
          </a:xfrm>
          <a:noFill/>
        </p:spPr>
        <p:txBody>
          <a:bodyPr lIns="0" tIns="0" rIns="0" bIns="0"/>
          <a:lstStyle>
            <a:lvl1pPr marL="0" indent="0" algn="l">
              <a:buNone/>
              <a:defRPr sz="21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Tree>
    <p:extLst>
      <p:ext uri="{BB962C8B-B14F-4D97-AF65-F5344CB8AC3E}">
        <p14:creationId xmlns:p14="http://schemas.microsoft.com/office/powerpoint/2010/main" val="13340384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B0FE1C0F-474B-4310-A4A5-1EB4321DE50B}"/>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5" name="Freeform 5">
            <a:extLst>
              <a:ext uri="{FF2B5EF4-FFF2-40B4-BE49-F238E27FC236}">
                <a16:creationId xmlns:a16="http://schemas.microsoft.com/office/drawing/2014/main" id="{673FA99E-5E31-474E-8818-615B453CD89C}"/>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6" name="Freeform 5">
            <a:extLst>
              <a:ext uri="{FF2B5EF4-FFF2-40B4-BE49-F238E27FC236}">
                <a16:creationId xmlns:a16="http://schemas.microsoft.com/office/drawing/2014/main" id="{BA0EE7FC-884E-43B5-B6D6-9156FBE9AB5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7" name="Freeform 5">
            <a:extLst>
              <a:ext uri="{FF2B5EF4-FFF2-40B4-BE49-F238E27FC236}">
                <a16:creationId xmlns:a16="http://schemas.microsoft.com/office/drawing/2014/main" id="{858C6DC6-901F-4F3E-97A4-1B55324C068B}"/>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8" name="Freeform 5">
            <a:extLst>
              <a:ext uri="{FF2B5EF4-FFF2-40B4-BE49-F238E27FC236}">
                <a16:creationId xmlns:a16="http://schemas.microsoft.com/office/drawing/2014/main" id="{1041B359-9F78-4782-9C50-0B1DED37AD2C}"/>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Footer Placeholder 1">
            <a:extLst>
              <a:ext uri="{FF2B5EF4-FFF2-40B4-BE49-F238E27FC236}">
                <a16:creationId xmlns:a16="http://schemas.microsoft.com/office/drawing/2014/main" id="{16D0504D-4610-4E9E-A2DB-8B701F044BBC}"/>
              </a:ext>
            </a:extLst>
          </p:cNvPr>
          <p:cNvSpPr>
            <a:spLocks noGrp="1"/>
          </p:cNvSpPr>
          <p:nvPr>
            <p:ph type="ftr" sz="quarter" idx="12"/>
          </p:nvPr>
        </p:nvSpPr>
        <p:spPr/>
        <p:txBody>
          <a:bodyPr/>
          <a:lstStyle/>
          <a:p>
            <a:r>
              <a:rPr lang="en-US" noProof="0"/>
              <a:t>RECAM SOLUTIONS PRIVATE LIMITED</a:t>
            </a:r>
            <a:endParaRPr lang="en-US" noProof="0" dirty="0"/>
          </a:p>
        </p:txBody>
      </p:sp>
      <p:sp>
        <p:nvSpPr>
          <p:cNvPr id="3" name="Slide Number Placeholder 2">
            <a:extLst>
              <a:ext uri="{FF2B5EF4-FFF2-40B4-BE49-F238E27FC236}">
                <a16:creationId xmlns:a16="http://schemas.microsoft.com/office/drawing/2014/main" id="{A95CDFA7-DEA3-4BBE-8D70-0AF654A1E6FF}"/>
              </a:ext>
            </a:extLst>
          </p:cNvPr>
          <p:cNvSpPr>
            <a:spLocks noGrp="1"/>
          </p:cNvSpPr>
          <p:nvPr>
            <p:ph type="sldNum" sz="quarter" idx="1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9" name="Title 8">
            <a:extLst>
              <a:ext uri="{FF2B5EF4-FFF2-40B4-BE49-F238E27FC236}">
                <a16:creationId xmlns:a16="http://schemas.microsoft.com/office/drawing/2014/main" id="{790C5B8B-2AF3-42F3-B4F8-A806BB98ACA8}"/>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3959134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B0FE1C0F-474B-4310-A4A5-1EB4321DE50B}"/>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5" name="Freeform 5">
            <a:extLst>
              <a:ext uri="{FF2B5EF4-FFF2-40B4-BE49-F238E27FC236}">
                <a16:creationId xmlns:a16="http://schemas.microsoft.com/office/drawing/2014/main" id="{673FA99E-5E31-474E-8818-615B453CD89C}"/>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6" name="Freeform 5">
            <a:extLst>
              <a:ext uri="{FF2B5EF4-FFF2-40B4-BE49-F238E27FC236}">
                <a16:creationId xmlns:a16="http://schemas.microsoft.com/office/drawing/2014/main" id="{BA0EE7FC-884E-43B5-B6D6-9156FBE9AB5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7" name="Freeform 5">
            <a:extLst>
              <a:ext uri="{FF2B5EF4-FFF2-40B4-BE49-F238E27FC236}">
                <a16:creationId xmlns:a16="http://schemas.microsoft.com/office/drawing/2014/main" id="{858C6DC6-901F-4F3E-97A4-1B55324C068B}"/>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8" name="Freeform 5">
            <a:extLst>
              <a:ext uri="{FF2B5EF4-FFF2-40B4-BE49-F238E27FC236}">
                <a16:creationId xmlns:a16="http://schemas.microsoft.com/office/drawing/2014/main" id="{1041B359-9F78-4782-9C50-0B1DED37AD2C}"/>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Footer Placeholder 1">
            <a:extLst>
              <a:ext uri="{FF2B5EF4-FFF2-40B4-BE49-F238E27FC236}">
                <a16:creationId xmlns:a16="http://schemas.microsoft.com/office/drawing/2014/main" id="{16D0504D-4610-4E9E-A2DB-8B701F044BBC}"/>
              </a:ext>
            </a:extLst>
          </p:cNvPr>
          <p:cNvSpPr>
            <a:spLocks noGrp="1"/>
          </p:cNvSpPr>
          <p:nvPr>
            <p:ph type="ftr" sz="quarter" idx="12"/>
          </p:nvPr>
        </p:nvSpPr>
        <p:spPr/>
        <p:txBody>
          <a:bodyPr/>
          <a:lstStyle/>
          <a:p>
            <a:r>
              <a:rPr lang="en-US" noProof="0"/>
              <a:t>RECAM SOLUTIONS PRIVATE LIMITED</a:t>
            </a:r>
            <a:endParaRPr lang="en-US" noProof="0" dirty="0"/>
          </a:p>
        </p:txBody>
      </p:sp>
      <p:sp>
        <p:nvSpPr>
          <p:cNvPr id="3" name="Slide Number Placeholder 2">
            <a:extLst>
              <a:ext uri="{FF2B5EF4-FFF2-40B4-BE49-F238E27FC236}">
                <a16:creationId xmlns:a16="http://schemas.microsoft.com/office/drawing/2014/main" id="{A95CDFA7-DEA3-4BBE-8D70-0AF654A1E6FF}"/>
              </a:ext>
            </a:extLst>
          </p:cNvPr>
          <p:cNvSpPr>
            <a:spLocks noGrp="1"/>
          </p:cNvSpPr>
          <p:nvPr>
            <p:ph type="sldNum" sz="quarter" idx="1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9" name="Title 8">
            <a:extLst>
              <a:ext uri="{FF2B5EF4-FFF2-40B4-BE49-F238E27FC236}">
                <a16:creationId xmlns:a16="http://schemas.microsoft.com/office/drawing/2014/main" id="{790C5B8B-2AF3-42F3-B4F8-A806BB98ACA8}"/>
              </a:ext>
            </a:extLst>
          </p:cNvPr>
          <p:cNvSpPr>
            <a:spLocks noGrp="1"/>
          </p:cNvSpPr>
          <p:nvPr>
            <p:ph type="title"/>
          </p:nvPr>
        </p:nvSpPr>
        <p:spPr/>
        <p:txBody>
          <a:bodyPr/>
          <a:lstStyle/>
          <a:p>
            <a:r>
              <a:rPr lang="en-US" noProof="0"/>
              <a:t>Click to edit Master title style</a:t>
            </a:r>
          </a:p>
        </p:txBody>
      </p:sp>
      <p:sp>
        <p:nvSpPr>
          <p:cNvPr id="11" name="Text Placeholder 10">
            <a:extLst>
              <a:ext uri="{FF2B5EF4-FFF2-40B4-BE49-F238E27FC236}">
                <a16:creationId xmlns:a16="http://schemas.microsoft.com/office/drawing/2014/main" id="{1B3B1662-8902-44D0-A545-5008B483D16F}"/>
              </a:ext>
            </a:extLst>
          </p:cNvPr>
          <p:cNvSpPr>
            <a:spLocks noGrp="1"/>
          </p:cNvSpPr>
          <p:nvPr>
            <p:ph type="body" sz="quarter" idx="14"/>
          </p:nvPr>
        </p:nvSpPr>
        <p:spPr>
          <a:xfrm>
            <a:off x="1578017" y="2169005"/>
            <a:ext cx="9035966" cy="2519990"/>
          </a:xfrm>
        </p:spPr>
        <p:txBody>
          <a:bodyPr anchor="ctr"/>
          <a:lstStyle>
            <a:lvl1pPr marL="0" indent="0" algn="ctr">
              <a:buNone/>
              <a:defRPr sz="6000"/>
            </a:lvl1pPr>
            <a:lvl2pPr marL="266700" indent="0">
              <a:buNone/>
              <a:defRPr/>
            </a:lvl2pPr>
          </a:lstStyle>
          <a:p>
            <a:pPr lvl="0"/>
            <a:r>
              <a:rPr lang="en-US" noProof="0"/>
              <a:t>Edit Master text styles</a:t>
            </a:r>
          </a:p>
        </p:txBody>
      </p:sp>
    </p:spTree>
    <p:extLst>
      <p:ext uri="{BB962C8B-B14F-4D97-AF65-F5344CB8AC3E}">
        <p14:creationId xmlns:p14="http://schemas.microsoft.com/office/powerpoint/2010/main" val="32887573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B0FE1C0F-474B-4310-A4A5-1EB4321DE50B}"/>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5" name="Freeform 5">
            <a:extLst>
              <a:ext uri="{FF2B5EF4-FFF2-40B4-BE49-F238E27FC236}">
                <a16:creationId xmlns:a16="http://schemas.microsoft.com/office/drawing/2014/main" id="{673FA99E-5E31-474E-8818-615B453CD89C}"/>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6" name="Freeform 5">
            <a:extLst>
              <a:ext uri="{FF2B5EF4-FFF2-40B4-BE49-F238E27FC236}">
                <a16:creationId xmlns:a16="http://schemas.microsoft.com/office/drawing/2014/main" id="{BA0EE7FC-884E-43B5-B6D6-9156FBE9AB5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7" name="Freeform 5">
            <a:extLst>
              <a:ext uri="{FF2B5EF4-FFF2-40B4-BE49-F238E27FC236}">
                <a16:creationId xmlns:a16="http://schemas.microsoft.com/office/drawing/2014/main" id="{858C6DC6-901F-4F3E-97A4-1B55324C068B}"/>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8" name="Freeform 5">
            <a:extLst>
              <a:ext uri="{FF2B5EF4-FFF2-40B4-BE49-F238E27FC236}">
                <a16:creationId xmlns:a16="http://schemas.microsoft.com/office/drawing/2014/main" id="{1041B359-9F78-4782-9C50-0B1DED37AD2C}"/>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Footer Placeholder 1">
            <a:extLst>
              <a:ext uri="{FF2B5EF4-FFF2-40B4-BE49-F238E27FC236}">
                <a16:creationId xmlns:a16="http://schemas.microsoft.com/office/drawing/2014/main" id="{16D0504D-4610-4E9E-A2DB-8B701F044BBC}"/>
              </a:ext>
            </a:extLst>
          </p:cNvPr>
          <p:cNvSpPr>
            <a:spLocks noGrp="1"/>
          </p:cNvSpPr>
          <p:nvPr>
            <p:ph type="ftr" sz="quarter" idx="12"/>
          </p:nvPr>
        </p:nvSpPr>
        <p:spPr/>
        <p:txBody>
          <a:bodyPr/>
          <a:lstStyle/>
          <a:p>
            <a:r>
              <a:rPr lang="en-US" noProof="0"/>
              <a:t>RECAM SOLUTIONS PRIVATE LIMITED</a:t>
            </a:r>
            <a:endParaRPr lang="en-US" noProof="0" dirty="0"/>
          </a:p>
        </p:txBody>
      </p:sp>
      <p:sp>
        <p:nvSpPr>
          <p:cNvPr id="3" name="Slide Number Placeholder 2">
            <a:extLst>
              <a:ext uri="{FF2B5EF4-FFF2-40B4-BE49-F238E27FC236}">
                <a16:creationId xmlns:a16="http://schemas.microsoft.com/office/drawing/2014/main" id="{A95CDFA7-DEA3-4BBE-8D70-0AF654A1E6FF}"/>
              </a:ext>
            </a:extLst>
          </p:cNvPr>
          <p:cNvSpPr>
            <a:spLocks noGrp="1"/>
          </p:cNvSpPr>
          <p:nvPr>
            <p:ph type="sldNum" sz="quarter" idx="1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139767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1">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CE129D0-CB7B-444C-AF89-B1CB663E3679}"/>
              </a:ext>
            </a:extLst>
          </p:cNvPr>
          <p:cNvSpPr>
            <a:spLocks noGrp="1"/>
          </p:cNvSpPr>
          <p:nvPr>
            <p:ph type="pic" sz="quarter" idx="13" hasCustomPrompt="1"/>
          </p:nvPr>
        </p:nvSpPr>
        <p:spPr>
          <a:xfrm>
            <a:off x="0" y="418374"/>
            <a:ext cx="8687356" cy="6439627"/>
          </a:xfrm>
          <a:custGeom>
            <a:avLst/>
            <a:gdLst>
              <a:gd name="connsiteX0" fmla="*/ 0 w 8687356"/>
              <a:gd name="connsiteY0" fmla="*/ 5592682 h 6439627"/>
              <a:gd name="connsiteX1" fmla="*/ 186296 w 8687356"/>
              <a:gd name="connsiteY1" fmla="*/ 5593149 h 6439627"/>
              <a:gd name="connsiteX2" fmla="*/ 1348900 w 8687356"/>
              <a:gd name="connsiteY2" fmla="*/ 5596063 h 6439627"/>
              <a:gd name="connsiteX3" fmla="*/ 1800991 w 8687356"/>
              <a:gd name="connsiteY3" fmla="*/ 5851702 h 6439627"/>
              <a:gd name="connsiteX4" fmla="*/ 2106366 w 8687356"/>
              <a:gd name="connsiteY4" fmla="*/ 6380627 h 6439627"/>
              <a:gd name="connsiteX5" fmla="*/ 2140430 w 8687356"/>
              <a:gd name="connsiteY5" fmla="*/ 6439627 h 6439627"/>
              <a:gd name="connsiteX6" fmla="*/ 0 w 8687356"/>
              <a:gd name="connsiteY6" fmla="*/ 6439627 h 6439627"/>
              <a:gd name="connsiteX7" fmla="*/ 693821 w 8687356"/>
              <a:gd name="connsiteY7" fmla="*/ 3646328 h 6439627"/>
              <a:gd name="connsiteX8" fmla="*/ 1586357 w 8687356"/>
              <a:gd name="connsiteY8" fmla="*/ 3648566 h 6439627"/>
              <a:gd name="connsiteX9" fmla="*/ 1724950 w 8687356"/>
              <a:gd name="connsiteY9" fmla="*/ 3726935 h 6439627"/>
              <a:gd name="connsiteX10" fmla="*/ 2172189 w 8687356"/>
              <a:gd name="connsiteY10" fmla="*/ 4501577 h 6439627"/>
              <a:gd name="connsiteX11" fmla="*/ 2171729 w 8687356"/>
              <a:gd name="connsiteY11" fmla="*/ 4662459 h 6439627"/>
              <a:gd name="connsiteX12" fmla="*/ 1726432 w 8687356"/>
              <a:gd name="connsiteY12" fmla="*/ 5434863 h 6439627"/>
              <a:gd name="connsiteX13" fmla="*/ 1589746 w 8687356"/>
              <a:gd name="connsiteY13" fmla="*/ 5513779 h 6439627"/>
              <a:gd name="connsiteX14" fmla="*/ 698177 w 8687356"/>
              <a:gd name="connsiteY14" fmla="*/ 5513215 h 6439627"/>
              <a:gd name="connsiteX15" fmla="*/ 558617 w 8687356"/>
              <a:gd name="connsiteY15" fmla="*/ 5433172 h 6439627"/>
              <a:gd name="connsiteX16" fmla="*/ 111378 w 8687356"/>
              <a:gd name="connsiteY16" fmla="*/ 4658531 h 6439627"/>
              <a:gd name="connsiteX17" fmla="*/ 112805 w 8687356"/>
              <a:gd name="connsiteY17" fmla="*/ 4499321 h 6439627"/>
              <a:gd name="connsiteX18" fmla="*/ 557135 w 8687356"/>
              <a:gd name="connsiteY18" fmla="*/ 3725244 h 6439627"/>
              <a:gd name="connsiteX19" fmla="*/ 693821 w 8687356"/>
              <a:gd name="connsiteY19" fmla="*/ 3646328 h 6439627"/>
              <a:gd name="connsiteX20" fmla="*/ 1975378 w 8687356"/>
              <a:gd name="connsiteY20" fmla="*/ 3263784 h 6439627"/>
              <a:gd name="connsiteX21" fmla="*/ 2292917 w 8687356"/>
              <a:gd name="connsiteY21" fmla="*/ 3264581 h 6439627"/>
              <a:gd name="connsiteX22" fmla="*/ 2342225 w 8687356"/>
              <a:gd name="connsiteY22" fmla="*/ 3292462 h 6439627"/>
              <a:gd name="connsiteX23" fmla="*/ 2501341 w 8687356"/>
              <a:gd name="connsiteY23" fmla="*/ 3568059 h 6439627"/>
              <a:gd name="connsiteX24" fmla="*/ 2501177 w 8687356"/>
              <a:gd name="connsiteY24" fmla="*/ 3625297 h 6439627"/>
              <a:gd name="connsiteX25" fmla="*/ 2342753 w 8687356"/>
              <a:gd name="connsiteY25" fmla="*/ 3900096 h 6439627"/>
              <a:gd name="connsiteX26" fmla="*/ 2294123 w 8687356"/>
              <a:gd name="connsiteY26" fmla="*/ 3928173 h 6439627"/>
              <a:gd name="connsiteX27" fmla="*/ 1976927 w 8687356"/>
              <a:gd name="connsiteY27" fmla="*/ 3927972 h 6439627"/>
              <a:gd name="connsiteX28" fmla="*/ 1927275 w 8687356"/>
              <a:gd name="connsiteY28" fmla="*/ 3899495 h 6439627"/>
              <a:gd name="connsiteX29" fmla="*/ 1768160 w 8687356"/>
              <a:gd name="connsiteY29" fmla="*/ 3623899 h 6439627"/>
              <a:gd name="connsiteX30" fmla="*/ 1768668 w 8687356"/>
              <a:gd name="connsiteY30" fmla="*/ 3567256 h 6439627"/>
              <a:gd name="connsiteX31" fmla="*/ 1926748 w 8687356"/>
              <a:gd name="connsiteY31" fmla="*/ 3291861 h 6439627"/>
              <a:gd name="connsiteX32" fmla="*/ 1975378 w 8687356"/>
              <a:gd name="connsiteY32" fmla="*/ 3263784 h 6439627"/>
              <a:gd name="connsiteX33" fmla="*/ 2130702 w 8687356"/>
              <a:gd name="connsiteY33" fmla="*/ 2828022 h 6439627"/>
              <a:gd name="connsiteX34" fmla="*/ 2298374 w 8687356"/>
              <a:gd name="connsiteY34" fmla="*/ 2828442 h 6439627"/>
              <a:gd name="connsiteX35" fmla="*/ 2324410 w 8687356"/>
              <a:gd name="connsiteY35" fmla="*/ 2843165 h 6439627"/>
              <a:gd name="connsiteX36" fmla="*/ 2408429 w 8687356"/>
              <a:gd name="connsiteY36" fmla="*/ 2988689 h 6439627"/>
              <a:gd name="connsiteX37" fmla="*/ 2408342 w 8687356"/>
              <a:gd name="connsiteY37" fmla="*/ 3018913 h 6439627"/>
              <a:gd name="connsiteX38" fmla="*/ 2324689 w 8687356"/>
              <a:gd name="connsiteY38" fmla="*/ 3164017 h 6439627"/>
              <a:gd name="connsiteX39" fmla="*/ 2299011 w 8687356"/>
              <a:gd name="connsiteY39" fmla="*/ 3178842 h 6439627"/>
              <a:gd name="connsiteX40" fmla="*/ 2131520 w 8687356"/>
              <a:gd name="connsiteY40" fmla="*/ 3178736 h 6439627"/>
              <a:gd name="connsiteX41" fmla="*/ 2105302 w 8687356"/>
              <a:gd name="connsiteY41" fmla="*/ 3163699 h 6439627"/>
              <a:gd name="connsiteX42" fmla="*/ 2021284 w 8687356"/>
              <a:gd name="connsiteY42" fmla="*/ 3018175 h 6439627"/>
              <a:gd name="connsiteX43" fmla="*/ 2021552 w 8687356"/>
              <a:gd name="connsiteY43" fmla="*/ 2988265 h 6439627"/>
              <a:gd name="connsiteX44" fmla="*/ 2105024 w 8687356"/>
              <a:gd name="connsiteY44" fmla="*/ 2842847 h 6439627"/>
              <a:gd name="connsiteX45" fmla="*/ 2130702 w 8687356"/>
              <a:gd name="connsiteY45" fmla="*/ 2828022 h 6439627"/>
              <a:gd name="connsiteX46" fmla="*/ 3794942 w 8687356"/>
              <a:gd name="connsiteY46" fmla="*/ 2543905 h 6439627"/>
              <a:gd name="connsiteX47" fmla="*/ 6706383 w 8687356"/>
              <a:gd name="connsiteY47" fmla="*/ 2551204 h 6439627"/>
              <a:gd name="connsiteX48" fmla="*/ 7158474 w 8687356"/>
              <a:gd name="connsiteY48" fmla="*/ 2806842 h 6439627"/>
              <a:gd name="connsiteX49" fmla="*/ 8617364 w 8687356"/>
              <a:gd name="connsiteY49" fmla="*/ 5333715 h 6439627"/>
              <a:gd name="connsiteX50" fmla="*/ 8615859 w 8687356"/>
              <a:gd name="connsiteY50" fmla="*/ 5858514 h 6439627"/>
              <a:gd name="connsiteX51" fmla="*/ 8311811 w 8687356"/>
              <a:gd name="connsiteY51" fmla="*/ 6385912 h 6439627"/>
              <a:gd name="connsiteX52" fmla="*/ 8280844 w 8687356"/>
              <a:gd name="connsiteY52" fmla="*/ 6439627 h 6439627"/>
              <a:gd name="connsiteX53" fmla="*/ 2237916 w 8687356"/>
              <a:gd name="connsiteY53" fmla="*/ 6439627 h 6439627"/>
              <a:gd name="connsiteX54" fmla="*/ 2151815 w 8687356"/>
              <a:gd name="connsiteY54" fmla="*/ 6290497 h 6439627"/>
              <a:gd name="connsiteX55" fmla="*/ 1895013 w 8687356"/>
              <a:gd name="connsiteY55" fmla="*/ 5845703 h 6439627"/>
              <a:gd name="connsiteX56" fmla="*/ 1899669 w 8687356"/>
              <a:gd name="connsiteY56" fmla="*/ 5326361 h 6439627"/>
              <a:gd name="connsiteX57" fmla="*/ 3349069 w 8687356"/>
              <a:gd name="connsiteY57" fmla="*/ 2801330 h 6439627"/>
              <a:gd name="connsiteX58" fmla="*/ 3794942 w 8687356"/>
              <a:gd name="connsiteY58" fmla="*/ 2543905 h 6439627"/>
              <a:gd name="connsiteX59" fmla="*/ 634940 w 8687356"/>
              <a:gd name="connsiteY59" fmla="*/ 2395105 h 6439627"/>
              <a:gd name="connsiteX60" fmla="*/ 1188015 w 8687356"/>
              <a:gd name="connsiteY60" fmla="*/ 2396492 h 6439627"/>
              <a:gd name="connsiteX61" fmla="*/ 1273897 w 8687356"/>
              <a:gd name="connsiteY61" fmla="*/ 2445054 h 6439627"/>
              <a:gd name="connsiteX62" fmla="*/ 1551037 w 8687356"/>
              <a:gd name="connsiteY62" fmla="*/ 2925075 h 6439627"/>
              <a:gd name="connsiteX63" fmla="*/ 1550752 w 8687356"/>
              <a:gd name="connsiteY63" fmla="*/ 3024769 h 6439627"/>
              <a:gd name="connsiteX64" fmla="*/ 1274816 w 8687356"/>
              <a:gd name="connsiteY64" fmla="*/ 3503403 h 6439627"/>
              <a:gd name="connsiteX65" fmla="*/ 1190116 w 8687356"/>
              <a:gd name="connsiteY65" fmla="*/ 3552304 h 6439627"/>
              <a:gd name="connsiteX66" fmla="*/ 637639 w 8687356"/>
              <a:gd name="connsiteY66" fmla="*/ 3551955 h 6439627"/>
              <a:gd name="connsiteX67" fmla="*/ 551158 w 8687356"/>
              <a:gd name="connsiteY67" fmla="*/ 3502355 h 6439627"/>
              <a:gd name="connsiteX68" fmla="*/ 274018 w 8687356"/>
              <a:gd name="connsiteY68" fmla="*/ 3022335 h 6439627"/>
              <a:gd name="connsiteX69" fmla="*/ 274903 w 8687356"/>
              <a:gd name="connsiteY69" fmla="*/ 2923678 h 6439627"/>
              <a:gd name="connsiteX70" fmla="*/ 550240 w 8687356"/>
              <a:gd name="connsiteY70" fmla="*/ 2444007 h 6439627"/>
              <a:gd name="connsiteX71" fmla="*/ 634940 w 8687356"/>
              <a:gd name="connsiteY71" fmla="*/ 2395105 h 6439627"/>
              <a:gd name="connsiteX72" fmla="*/ 2521339 w 8687356"/>
              <a:gd name="connsiteY72" fmla="*/ 1975621 h 6439627"/>
              <a:gd name="connsiteX73" fmla="*/ 2985874 w 8687356"/>
              <a:gd name="connsiteY73" fmla="*/ 1976785 h 6439627"/>
              <a:gd name="connsiteX74" fmla="*/ 3058007 w 8687356"/>
              <a:gd name="connsiteY74" fmla="*/ 2017574 h 6439627"/>
              <a:gd name="connsiteX75" fmla="*/ 3290779 w 8687356"/>
              <a:gd name="connsiteY75" fmla="*/ 2420748 h 6439627"/>
              <a:gd name="connsiteX76" fmla="*/ 3290540 w 8687356"/>
              <a:gd name="connsiteY76" fmla="*/ 2504482 h 6439627"/>
              <a:gd name="connsiteX77" fmla="*/ 3058778 w 8687356"/>
              <a:gd name="connsiteY77" fmla="*/ 2906492 h 6439627"/>
              <a:gd name="connsiteX78" fmla="*/ 2987637 w 8687356"/>
              <a:gd name="connsiteY78" fmla="*/ 2947565 h 6439627"/>
              <a:gd name="connsiteX79" fmla="*/ 2523606 w 8687356"/>
              <a:gd name="connsiteY79" fmla="*/ 2947271 h 6439627"/>
              <a:gd name="connsiteX80" fmla="*/ 2450970 w 8687356"/>
              <a:gd name="connsiteY80" fmla="*/ 2905612 h 6439627"/>
              <a:gd name="connsiteX81" fmla="*/ 2218197 w 8687356"/>
              <a:gd name="connsiteY81" fmla="*/ 2502438 h 6439627"/>
              <a:gd name="connsiteX82" fmla="*/ 2218941 w 8687356"/>
              <a:gd name="connsiteY82" fmla="*/ 2419574 h 6439627"/>
              <a:gd name="connsiteX83" fmla="*/ 2450199 w 8687356"/>
              <a:gd name="connsiteY83" fmla="*/ 2016694 h 6439627"/>
              <a:gd name="connsiteX84" fmla="*/ 2521339 w 8687356"/>
              <a:gd name="connsiteY84" fmla="*/ 1975621 h 6439627"/>
              <a:gd name="connsiteX85" fmla="*/ 3564142 w 8687356"/>
              <a:gd name="connsiteY85" fmla="*/ 34 h 6439627"/>
              <a:gd name="connsiteX86" fmla="*/ 4738405 w 8687356"/>
              <a:gd name="connsiteY86" fmla="*/ 2977 h 6439627"/>
              <a:gd name="connsiteX87" fmla="*/ 4920745 w 8687356"/>
              <a:gd name="connsiteY87" fmla="*/ 106084 h 6439627"/>
              <a:gd name="connsiteX88" fmla="*/ 5509155 w 8687356"/>
              <a:gd name="connsiteY88" fmla="*/ 1125240 h 6439627"/>
              <a:gd name="connsiteX89" fmla="*/ 5508549 w 8687356"/>
              <a:gd name="connsiteY89" fmla="*/ 1336906 h 6439627"/>
              <a:gd name="connsiteX90" fmla="*/ 4922696 w 8687356"/>
              <a:gd name="connsiteY90" fmla="*/ 2353119 h 6439627"/>
              <a:gd name="connsiteX91" fmla="*/ 4742864 w 8687356"/>
              <a:gd name="connsiteY91" fmla="*/ 2456945 h 6439627"/>
              <a:gd name="connsiteX92" fmla="*/ 3569871 w 8687356"/>
              <a:gd name="connsiteY92" fmla="*/ 2456203 h 6439627"/>
              <a:gd name="connsiteX93" fmla="*/ 3386259 w 8687356"/>
              <a:gd name="connsiteY93" fmla="*/ 2350896 h 6439627"/>
              <a:gd name="connsiteX94" fmla="*/ 2797848 w 8687356"/>
              <a:gd name="connsiteY94" fmla="*/ 1331739 h 6439627"/>
              <a:gd name="connsiteX95" fmla="*/ 2799727 w 8687356"/>
              <a:gd name="connsiteY95" fmla="*/ 1122274 h 6439627"/>
              <a:gd name="connsiteX96" fmla="*/ 3384310 w 8687356"/>
              <a:gd name="connsiteY96" fmla="*/ 103860 h 6439627"/>
              <a:gd name="connsiteX97" fmla="*/ 3564142 w 8687356"/>
              <a:gd name="connsiteY97" fmla="*/ 34 h 6439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8687356" h="6439627">
                <a:moveTo>
                  <a:pt x="0" y="5592682"/>
                </a:moveTo>
                <a:lnTo>
                  <a:pt x="186296" y="5593149"/>
                </a:lnTo>
                <a:cubicBezTo>
                  <a:pt x="510155" y="5593961"/>
                  <a:pt x="893987" y="5594923"/>
                  <a:pt x="1348900" y="5596063"/>
                </a:cubicBezTo>
                <a:cubicBezTo>
                  <a:pt x="1534387" y="5590847"/>
                  <a:pt x="1709614" y="5693431"/>
                  <a:pt x="1800991" y="5851702"/>
                </a:cubicBezTo>
                <a:cubicBezTo>
                  <a:pt x="1800991" y="5851702"/>
                  <a:pt x="1800991" y="5851702"/>
                  <a:pt x="2106366" y="6380627"/>
                </a:cubicBezTo>
                <a:lnTo>
                  <a:pt x="2140430" y="6439627"/>
                </a:lnTo>
                <a:lnTo>
                  <a:pt x="0" y="6439627"/>
                </a:lnTo>
                <a:close/>
                <a:moveTo>
                  <a:pt x="693821" y="3646328"/>
                </a:moveTo>
                <a:cubicBezTo>
                  <a:pt x="693821" y="3646328"/>
                  <a:pt x="693821" y="3646328"/>
                  <a:pt x="1586357" y="3648566"/>
                </a:cubicBezTo>
                <a:cubicBezTo>
                  <a:pt x="1643220" y="3646968"/>
                  <a:pt x="1696937" y="3678416"/>
                  <a:pt x="1724950" y="3726935"/>
                </a:cubicBezTo>
                <a:cubicBezTo>
                  <a:pt x="1724950" y="3726935"/>
                  <a:pt x="1724950" y="3726935"/>
                  <a:pt x="2172189" y="4501577"/>
                </a:cubicBezTo>
                <a:cubicBezTo>
                  <a:pt x="2201168" y="4551769"/>
                  <a:pt x="2200578" y="4612341"/>
                  <a:pt x="2171729" y="4662459"/>
                </a:cubicBezTo>
                <a:cubicBezTo>
                  <a:pt x="2171729" y="4662459"/>
                  <a:pt x="2171729" y="4662459"/>
                  <a:pt x="1726432" y="5434863"/>
                </a:cubicBezTo>
                <a:cubicBezTo>
                  <a:pt x="1699249" y="5484020"/>
                  <a:pt x="1645909" y="5514815"/>
                  <a:pt x="1589746" y="5513779"/>
                </a:cubicBezTo>
                <a:cubicBezTo>
                  <a:pt x="1589746" y="5513779"/>
                  <a:pt x="1589746" y="5513779"/>
                  <a:pt x="698177" y="5513215"/>
                </a:cubicBezTo>
                <a:cubicBezTo>
                  <a:pt x="640348" y="5513140"/>
                  <a:pt x="587596" y="5483366"/>
                  <a:pt x="558617" y="5433172"/>
                </a:cubicBezTo>
                <a:cubicBezTo>
                  <a:pt x="558617" y="5433172"/>
                  <a:pt x="558617" y="5433172"/>
                  <a:pt x="111378" y="4658531"/>
                </a:cubicBezTo>
                <a:cubicBezTo>
                  <a:pt x="83365" y="4610012"/>
                  <a:pt x="82990" y="4547767"/>
                  <a:pt x="112805" y="4499321"/>
                </a:cubicBezTo>
                <a:cubicBezTo>
                  <a:pt x="112805" y="4499321"/>
                  <a:pt x="112805" y="4499321"/>
                  <a:pt x="557135" y="3725244"/>
                </a:cubicBezTo>
                <a:cubicBezTo>
                  <a:pt x="584319" y="3676088"/>
                  <a:pt x="637659" y="3645292"/>
                  <a:pt x="693821" y="3646328"/>
                </a:cubicBezTo>
                <a:close/>
                <a:moveTo>
                  <a:pt x="1975378" y="3263784"/>
                </a:moveTo>
                <a:cubicBezTo>
                  <a:pt x="1975378" y="3263784"/>
                  <a:pt x="1975378" y="3263784"/>
                  <a:pt x="2292917" y="3264581"/>
                </a:cubicBezTo>
                <a:cubicBezTo>
                  <a:pt x="2313148" y="3264012"/>
                  <a:pt x="2332259" y="3275200"/>
                  <a:pt x="2342225" y="3292462"/>
                </a:cubicBezTo>
                <a:cubicBezTo>
                  <a:pt x="2342225" y="3292462"/>
                  <a:pt x="2342225" y="3292462"/>
                  <a:pt x="2501341" y="3568059"/>
                </a:cubicBezTo>
                <a:cubicBezTo>
                  <a:pt x="2511651" y="3585916"/>
                  <a:pt x="2511441" y="3607466"/>
                  <a:pt x="2501177" y="3625297"/>
                </a:cubicBezTo>
                <a:cubicBezTo>
                  <a:pt x="2501177" y="3625297"/>
                  <a:pt x="2501177" y="3625297"/>
                  <a:pt x="2342753" y="3900096"/>
                </a:cubicBezTo>
                <a:cubicBezTo>
                  <a:pt x="2333082" y="3917585"/>
                  <a:pt x="2314104" y="3928542"/>
                  <a:pt x="2294123" y="3928173"/>
                </a:cubicBezTo>
                <a:cubicBezTo>
                  <a:pt x="2294123" y="3928173"/>
                  <a:pt x="2294123" y="3928173"/>
                  <a:pt x="1976927" y="3927972"/>
                </a:cubicBezTo>
                <a:cubicBezTo>
                  <a:pt x="1956353" y="3927946"/>
                  <a:pt x="1937585" y="3917353"/>
                  <a:pt x="1927275" y="3899495"/>
                </a:cubicBezTo>
                <a:cubicBezTo>
                  <a:pt x="1927275" y="3899495"/>
                  <a:pt x="1927275" y="3899495"/>
                  <a:pt x="1768160" y="3623899"/>
                </a:cubicBezTo>
                <a:cubicBezTo>
                  <a:pt x="1758193" y="3606636"/>
                  <a:pt x="1758060" y="3584492"/>
                  <a:pt x="1768668" y="3567256"/>
                </a:cubicBezTo>
                <a:cubicBezTo>
                  <a:pt x="1768668" y="3567256"/>
                  <a:pt x="1768668" y="3567256"/>
                  <a:pt x="1926748" y="3291861"/>
                </a:cubicBezTo>
                <a:cubicBezTo>
                  <a:pt x="1936419" y="3274372"/>
                  <a:pt x="1955397" y="3263416"/>
                  <a:pt x="1975378" y="3263784"/>
                </a:cubicBezTo>
                <a:close/>
                <a:moveTo>
                  <a:pt x="2130702" y="2828022"/>
                </a:moveTo>
                <a:cubicBezTo>
                  <a:pt x="2130702" y="2828022"/>
                  <a:pt x="2130702" y="2828022"/>
                  <a:pt x="2298374" y="2828442"/>
                </a:cubicBezTo>
                <a:cubicBezTo>
                  <a:pt x="2309057" y="2828143"/>
                  <a:pt x="2319148" y="2834050"/>
                  <a:pt x="2324410" y="2843165"/>
                </a:cubicBezTo>
                <a:cubicBezTo>
                  <a:pt x="2324410" y="2843165"/>
                  <a:pt x="2324410" y="2843165"/>
                  <a:pt x="2408429" y="2988689"/>
                </a:cubicBezTo>
                <a:cubicBezTo>
                  <a:pt x="2413873" y="2998119"/>
                  <a:pt x="2413762" y="3009498"/>
                  <a:pt x="2408342" y="3018913"/>
                </a:cubicBezTo>
                <a:cubicBezTo>
                  <a:pt x="2408342" y="3018913"/>
                  <a:pt x="2408342" y="3018913"/>
                  <a:pt x="2324689" y="3164017"/>
                </a:cubicBezTo>
                <a:cubicBezTo>
                  <a:pt x="2319583" y="3173251"/>
                  <a:pt x="2309561" y="3179037"/>
                  <a:pt x="2299011" y="3178842"/>
                </a:cubicBezTo>
                <a:cubicBezTo>
                  <a:pt x="2299011" y="3178842"/>
                  <a:pt x="2299011" y="3178842"/>
                  <a:pt x="2131520" y="3178736"/>
                </a:cubicBezTo>
                <a:cubicBezTo>
                  <a:pt x="2120657" y="3178722"/>
                  <a:pt x="2110746" y="3173129"/>
                  <a:pt x="2105302" y="3163699"/>
                </a:cubicBezTo>
                <a:cubicBezTo>
                  <a:pt x="2105302" y="3163699"/>
                  <a:pt x="2105302" y="3163699"/>
                  <a:pt x="2021284" y="3018175"/>
                </a:cubicBezTo>
                <a:cubicBezTo>
                  <a:pt x="2016021" y="3009060"/>
                  <a:pt x="2015951" y="2997367"/>
                  <a:pt x="2021552" y="2988265"/>
                </a:cubicBezTo>
                <a:cubicBezTo>
                  <a:pt x="2021552" y="2988265"/>
                  <a:pt x="2021552" y="2988265"/>
                  <a:pt x="2105024" y="2842847"/>
                </a:cubicBezTo>
                <a:cubicBezTo>
                  <a:pt x="2110131" y="2833613"/>
                  <a:pt x="2120152" y="2827827"/>
                  <a:pt x="2130702" y="2828022"/>
                </a:cubicBezTo>
                <a:close/>
                <a:moveTo>
                  <a:pt x="3794942" y="2543905"/>
                </a:moveTo>
                <a:cubicBezTo>
                  <a:pt x="3794942" y="2543905"/>
                  <a:pt x="3794942" y="2543905"/>
                  <a:pt x="6706383" y="2551204"/>
                </a:cubicBezTo>
                <a:cubicBezTo>
                  <a:pt x="6891871" y="2545988"/>
                  <a:pt x="7067096" y="2648572"/>
                  <a:pt x="7158474" y="2806842"/>
                </a:cubicBezTo>
                <a:cubicBezTo>
                  <a:pt x="7158474" y="2806842"/>
                  <a:pt x="7158474" y="2806842"/>
                  <a:pt x="8617364" y="5333715"/>
                </a:cubicBezTo>
                <a:cubicBezTo>
                  <a:pt x="8711893" y="5497443"/>
                  <a:pt x="8709969" y="5695027"/>
                  <a:pt x="8615859" y="5858514"/>
                </a:cubicBezTo>
                <a:cubicBezTo>
                  <a:pt x="8615859" y="5858514"/>
                  <a:pt x="8615859" y="5858514"/>
                  <a:pt x="8311811" y="6385912"/>
                </a:cubicBezTo>
                <a:lnTo>
                  <a:pt x="8280844" y="6439627"/>
                </a:lnTo>
                <a:lnTo>
                  <a:pt x="2237916" y="6439627"/>
                </a:lnTo>
                <a:lnTo>
                  <a:pt x="2151815" y="6290497"/>
                </a:lnTo>
                <a:cubicBezTo>
                  <a:pt x="2071676" y="6151692"/>
                  <a:pt x="1986194" y="6003633"/>
                  <a:pt x="1895013" y="5845703"/>
                </a:cubicBezTo>
                <a:cubicBezTo>
                  <a:pt x="1803636" y="5687432"/>
                  <a:pt x="1802408" y="5484390"/>
                  <a:pt x="1899669" y="5326361"/>
                </a:cubicBezTo>
                <a:cubicBezTo>
                  <a:pt x="1899669" y="5326361"/>
                  <a:pt x="1899669" y="5326361"/>
                  <a:pt x="3349069" y="2801330"/>
                </a:cubicBezTo>
                <a:cubicBezTo>
                  <a:pt x="3437742" y="2640982"/>
                  <a:pt x="3611741" y="2540524"/>
                  <a:pt x="3794942" y="2543905"/>
                </a:cubicBezTo>
                <a:close/>
                <a:moveTo>
                  <a:pt x="634940" y="2395105"/>
                </a:moveTo>
                <a:cubicBezTo>
                  <a:pt x="634940" y="2395105"/>
                  <a:pt x="634940" y="2395105"/>
                  <a:pt x="1188015" y="2396492"/>
                </a:cubicBezTo>
                <a:cubicBezTo>
                  <a:pt x="1223252" y="2395501"/>
                  <a:pt x="1256539" y="2414988"/>
                  <a:pt x="1273897" y="2445054"/>
                </a:cubicBezTo>
                <a:cubicBezTo>
                  <a:pt x="1273897" y="2445054"/>
                  <a:pt x="1273897" y="2445054"/>
                  <a:pt x="1551037" y="2925075"/>
                </a:cubicBezTo>
                <a:cubicBezTo>
                  <a:pt x="1568994" y="2956177"/>
                  <a:pt x="1568629" y="2993712"/>
                  <a:pt x="1550752" y="3024769"/>
                </a:cubicBezTo>
                <a:cubicBezTo>
                  <a:pt x="1550752" y="3024769"/>
                  <a:pt x="1550752" y="3024769"/>
                  <a:pt x="1274816" y="3503403"/>
                </a:cubicBezTo>
                <a:cubicBezTo>
                  <a:pt x="1257971" y="3533863"/>
                  <a:pt x="1224917" y="3552947"/>
                  <a:pt x="1190116" y="3552304"/>
                </a:cubicBezTo>
                <a:cubicBezTo>
                  <a:pt x="1190116" y="3552304"/>
                  <a:pt x="1190116" y="3552304"/>
                  <a:pt x="637639" y="3551955"/>
                </a:cubicBezTo>
                <a:cubicBezTo>
                  <a:pt x="601804" y="3551909"/>
                  <a:pt x="569115" y="3533458"/>
                  <a:pt x="551158" y="3502355"/>
                </a:cubicBezTo>
                <a:cubicBezTo>
                  <a:pt x="551158" y="3502355"/>
                  <a:pt x="551158" y="3502355"/>
                  <a:pt x="274018" y="3022335"/>
                </a:cubicBezTo>
                <a:cubicBezTo>
                  <a:pt x="256660" y="2992269"/>
                  <a:pt x="256426" y="2953698"/>
                  <a:pt x="274903" y="2923678"/>
                </a:cubicBezTo>
                <a:cubicBezTo>
                  <a:pt x="274903" y="2923678"/>
                  <a:pt x="274903" y="2923678"/>
                  <a:pt x="550240" y="2444007"/>
                </a:cubicBezTo>
                <a:cubicBezTo>
                  <a:pt x="567085" y="2413547"/>
                  <a:pt x="600139" y="2394463"/>
                  <a:pt x="634940" y="2395105"/>
                </a:cubicBezTo>
                <a:close/>
                <a:moveTo>
                  <a:pt x="2521339" y="1975621"/>
                </a:moveTo>
                <a:cubicBezTo>
                  <a:pt x="2521339" y="1975621"/>
                  <a:pt x="2521339" y="1975621"/>
                  <a:pt x="2985874" y="1976785"/>
                </a:cubicBezTo>
                <a:cubicBezTo>
                  <a:pt x="3015469" y="1975952"/>
                  <a:pt x="3043427" y="1992321"/>
                  <a:pt x="3058007" y="2017574"/>
                </a:cubicBezTo>
                <a:cubicBezTo>
                  <a:pt x="3058007" y="2017574"/>
                  <a:pt x="3058007" y="2017574"/>
                  <a:pt x="3290779" y="2420748"/>
                </a:cubicBezTo>
                <a:cubicBezTo>
                  <a:pt x="3305862" y="2446871"/>
                  <a:pt x="3305555" y="2478396"/>
                  <a:pt x="3290540" y="2504482"/>
                </a:cubicBezTo>
                <a:cubicBezTo>
                  <a:pt x="3290540" y="2504482"/>
                  <a:pt x="3290540" y="2504482"/>
                  <a:pt x="3058778" y="2906492"/>
                </a:cubicBezTo>
                <a:cubicBezTo>
                  <a:pt x="3044630" y="2932076"/>
                  <a:pt x="3016868" y="2948104"/>
                  <a:pt x="2987637" y="2947565"/>
                </a:cubicBezTo>
                <a:cubicBezTo>
                  <a:pt x="2987637" y="2947565"/>
                  <a:pt x="2987637" y="2947565"/>
                  <a:pt x="2523606" y="2947271"/>
                </a:cubicBezTo>
                <a:cubicBezTo>
                  <a:pt x="2493508" y="2947232"/>
                  <a:pt x="2466052" y="2931735"/>
                  <a:pt x="2450970" y="2905612"/>
                </a:cubicBezTo>
                <a:cubicBezTo>
                  <a:pt x="2450970" y="2905612"/>
                  <a:pt x="2450970" y="2905612"/>
                  <a:pt x="2218197" y="2502438"/>
                </a:cubicBezTo>
                <a:cubicBezTo>
                  <a:pt x="2203617" y="2477185"/>
                  <a:pt x="2203422" y="2444788"/>
                  <a:pt x="2218941" y="2419574"/>
                </a:cubicBezTo>
                <a:cubicBezTo>
                  <a:pt x="2218941" y="2419574"/>
                  <a:pt x="2218941" y="2419574"/>
                  <a:pt x="2450199" y="2016694"/>
                </a:cubicBezTo>
                <a:cubicBezTo>
                  <a:pt x="2464347" y="1991110"/>
                  <a:pt x="2492109" y="1975081"/>
                  <a:pt x="2521339" y="1975621"/>
                </a:cubicBezTo>
                <a:close/>
                <a:moveTo>
                  <a:pt x="3564142" y="34"/>
                </a:moveTo>
                <a:cubicBezTo>
                  <a:pt x="3564142" y="34"/>
                  <a:pt x="3564142" y="34"/>
                  <a:pt x="4738405" y="2977"/>
                </a:cubicBezTo>
                <a:cubicBezTo>
                  <a:pt x="4813218" y="874"/>
                  <a:pt x="4883890" y="42249"/>
                  <a:pt x="4920745" y="106084"/>
                </a:cubicBezTo>
                <a:cubicBezTo>
                  <a:pt x="4920745" y="106084"/>
                  <a:pt x="4920745" y="106084"/>
                  <a:pt x="5509155" y="1125240"/>
                </a:cubicBezTo>
                <a:cubicBezTo>
                  <a:pt x="5547281" y="1191277"/>
                  <a:pt x="5546507" y="1270967"/>
                  <a:pt x="5508549" y="1336906"/>
                </a:cubicBezTo>
                <a:cubicBezTo>
                  <a:pt x="5508549" y="1336906"/>
                  <a:pt x="5508549" y="1336906"/>
                  <a:pt x="4922696" y="2353119"/>
                </a:cubicBezTo>
                <a:cubicBezTo>
                  <a:pt x="4886932" y="2417792"/>
                  <a:pt x="4816753" y="2458309"/>
                  <a:pt x="4742864" y="2456945"/>
                </a:cubicBezTo>
                <a:cubicBezTo>
                  <a:pt x="4742864" y="2456945"/>
                  <a:pt x="4742864" y="2456945"/>
                  <a:pt x="3569871" y="2456203"/>
                </a:cubicBezTo>
                <a:cubicBezTo>
                  <a:pt x="3493788" y="2456106"/>
                  <a:pt x="3424385" y="2416932"/>
                  <a:pt x="3386259" y="2350896"/>
                </a:cubicBezTo>
                <a:cubicBezTo>
                  <a:pt x="3386259" y="2350896"/>
                  <a:pt x="3386259" y="2350896"/>
                  <a:pt x="2797848" y="1331739"/>
                </a:cubicBezTo>
                <a:cubicBezTo>
                  <a:pt x="2760993" y="1267904"/>
                  <a:pt x="2760499" y="1186012"/>
                  <a:pt x="2799727" y="1122274"/>
                </a:cubicBezTo>
                <a:cubicBezTo>
                  <a:pt x="2799727" y="1122274"/>
                  <a:pt x="2799727" y="1122274"/>
                  <a:pt x="3384310" y="103860"/>
                </a:cubicBezTo>
                <a:cubicBezTo>
                  <a:pt x="3420073" y="39188"/>
                  <a:pt x="3490251" y="-1330"/>
                  <a:pt x="3564142" y="34"/>
                </a:cubicBezTo>
                <a:close/>
              </a:path>
            </a:pathLst>
          </a:custGeom>
          <a:solidFill>
            <a:schemeClr val="bg1">
              <a:lumMod val="95000"/>
            </a:schemeClr>
          </a:solidFill>
        </p:spPr>
        <p:txBody>
          <a:bodyPr wrap="square"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Photo</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7425293" y="2408157"/>
            <a:ext cx="4459766" cy="3146839"/>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88000" rIns="180000" bIns="180000" anchor="t"/>
          <a:lstStyle>
            <a:lvl1pPr algn="l">
              <a:lnSpc>
                <a:spcPts val="4000"/>
              </a:lnSpc>
              <a:defRPr sz="5000" b="1" spc="-300">
                <a:solidFill>
                  <a:schemeClr val="bg1">
                    <a:lumMod val="95000"/>
                  </a:schemeClr>
                </a:solidFill>
              </a:defRPr>
            </a:lvl1pPr>
          </a:lstStyle>
          <a:p>
            <a:r>
              <a:rPr lang="en-US" noProof="0"/>
              <a:t>Click to edit divider slide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7607300" y="4386894"/>
            <a:ext cx="4000500" cy="997905"/>
          </a:xfrm>
          <a:noFill/>
        </p:spPr>
        <p:txBody>
          <a:bodyPr lIns="0" tIns="0" rIns="0" bIns="0"/>
          <a:lstStyle>
            <a:lvl1pPr marL="0" indent="0" algn="l">
              <a:buNone/>
              <a:defRPr sz="21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4" name="Footer Placeholder 3">
            <a:extLst>
              <a:ext uri="{FF2B5EF4-FFF2-40B4-BE49-F238E27FC236}">
                <a16:creationId xmlns:a16="http://schemas.microsoft.com/office/drawing/2014/main" id="{734B1E83-6080-4D35-A216-8E5C399023B2}"/>
              </a:ext>
            </a:extLst>
          </p:cNvPr>
          <p:cNvSpPr>
            <a:spLocks noGrp="1"/>
          </p:cNvSpPr>
          <p:nvPr>
            <p:ph type="ftr" sz="quarter" idx="11"/>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0DE95353-8EE1-49C9-ADAC-E76BD49D222D}"/>
              </a:ext>
            </a:extLst>
          </p:cNvPr>
          <p:cNvSpPr>
            <a:spLocks noGrp="1"/>
          </p:cNvSpPr>
          <p:nvPr>
            <p:ph type="sldNum" sz="quarter" idx="12"/>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545171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2">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7C90C9-77F3-4C3C-97F8-425EF81FB7A7}"/>
              </a:ext>
            </a:extLst>
          </p:cNvPr>
          <p:cNvSpPr>
            <a:spLocks noGrp="1"/>
          </p:cNvSpPr>
          <p:nvPr>
            <p:ph type="pic" sz="quarter" idx="13" hasCustomPrompt="1"/>
          </p:nvPr>
        </p:nvSpPr>
        <p:spPr>
          <a:xfrm>
            <a:off x="-1" y="0"/>
            <a:ext cx="11795125" cy="6858000"/>
          </a:xfrm>
          <a:custGeom>
            <a:avLst/>
            <a:gdLst>
              <a:gd name="connsiteX0" fmla="*/ 4729712 w 11795125"/>
              <a:gd name="connsiteY0" fmla="*/ 4417922 h 6858000"/>
              <a:gd name="connsiteX1" fmla="*/ 7234278 w 11795125"/>
              <a:gd name="connsiteY1" fmla="*/ 4419507 h 6858000"/>
              <a:gd name="connsiteX2" fmla="*/ 7626325 w 11795125"/>
              <a:gd name="connsiteY2" fmla="*/ 4644358 h 6858000"/>
              <a:gd name="connsiteX3" fmla="*/ 8882694 w 11795125"/>
              <a:gd name="connsiteY3" fmla="*/ 6820455 h 6858000"/>
              <a:gd name="connsiteX4" fmla="*/ 8898077 w 11795125"/>
              <a:gd name="connsiteY4" fmla="*/ 6858000 h 6858000"/>
              <a:gd name="connsiteX5" fmla="*/ 3070863 w 11795125"/>
              <a:gd name="connsiteY5" fmla="*/ 6858000 h 6858000"/>
              <a:gd name="connsiteX6" fmla="*/ 3094823 w 11795125"/>
              <a:gd name="connsiteY6" fmla="*/ 6809422 h 6858000"/>
              <a:gd name="connsiteX7" fmla="*/ 4345735 w 11795125"/>
              <a:gd name="connsiteY7" fmla="*/ 4639611 h 6858000"/>
              <a:gd name="connsiteX8" fmla="*/ 4729712 w 11795125"/>
              <a:gd name="connsiteY8" fmla="*/ 4417922 h 6858000"/>
              <a:gd name="connsiteX9" fmla="*/ 2031302 w 11795125"/>
              <a:gd name="connsiteY9" fmla="*/ 2039301 h 6858000"/>
              <a:gd name="connsiteX10" fmla="*/ 2747265 w 11795125"/>
              <a:gd name="connsiteY10" fmla="*/ 2039754 h 6858000"/>
              <a:gd name="connsiteX11" fmla="*/ 2859337 w 11795125"/>
              <a:gd name="connsiteY11" fmla="*/ 2104031 h 6858000"/>
              <a:gd name="connsiteX12" fmla="*/ 3218486 w 11795125"/>
              <a:gd name="connsiteY12" fmla="*/ 2726096 h 6858000"/>
              <a:gd name="connsiteX13" fmla="*/ 3217340 w 11795125"/>
              <a:gd name="connsiteY13" fmla="*/ 2853948 h 6858000"/>
              <a:gd name="connsiteX14" fmla="*/ 2860527 w 11795125"/>
              <a:gd name="connsiteY14" fmla="*/ 3475560 h 6858000"/>
              <a:gd name="connsiteX15" fmla="*/ 2750762 w 11795125"/>
              <a:gd name="connsiteY15" fmla="*/ 3538933 h 6858000"/>
              <a:gd name="connsiteX16" fmla="*/ 2034023 w 11795125"/>
              <a:gd name="connsiteY16" fmla="*/ 3537136 h 6858000"/>
              <a:gd name="connsiteX17" fmla="*/ 1922728 w 11795125"/>
              <a:gd name="connsiteY17" fmla="*/ 3474202 h 6858000"/>
              <a:gd name="connsiteX18" fmla="*/ 1563578 w 11795125"/>
              <a:gd name="connsiteY18" fmla="*/ 2852137 h 6858000"/>
              <a:gd name="connsiteX19" fmla="*/ 1563948 w 11795125"/>
              <a:gd name="connsiteY19" fmla="*/ 2722942 h 6858000"/>
              <a:gd name="connsiteX20" fmla="*/ 1921537 w 11795125"/>
              <a:gd name="connsiteY20" fmla="*/ 2102674 h 6858000"/>
              <a:gd name="connsiteX21" fmla="*/ 2031302 w 11795125"/>
              <a:gd name="connsiteY21" fmla="*/ 2039301 h 6858000"/>
              <a:gd name="connsiteX22" fmla="*/ 9343478 w 11795125"/>
              <a:gd name="connsiteY22" fmla="*/ 1795745 h 6858000"/>
              <a:gd name="connsiteX23" fmla="*/ 11620502 w 11795125"/>
              <a:gd name="connsiteY23" fmla="*/ 1797185 h 6858000"/>
              <a:gd name="connsiteX24" fmla="*/ 11795125 w 11795125"/>
              <a:gd name="connsiteY24" fmla="*/ 1797296 h 6858000"/>
              <a:gd name="connsiteX25" fmla="*/ 11795125 w 11795125"/>
              <a:gd name="connsiteY25" fmla="*/ 6858000 h 6858000"/>
              <a:gd name="connsiteX26" fmla="*/ 8996698 w 11795125"/>
              <a:gd name="connsiteY26" fmla="*/ 6858000 h 6858000"/>
              <a:gd name="connsiteX27" fmla="*/ 8963663 w 11795125"/>
              <a:gd name="connsiteY27" fmla="*/ 6815289 h 6858000"/>
              <a:gd name="connsiteX28" fmla="*/ 7707295 w 11795125"/>
              <a:gd name="connsiteY28" fmla="*/ 4639193 h 6858000"/>
              <a:gd name="connsiteX29" fmla="*/ 7708590 w 11795125"/>
              <a:gd name="connsiteY29" fmla="*/ 4187244 h 6858000"/>
              <a:gd name="connsiteX30" fmla="*/ 8959501 w 11795125"/>
              <a:gd name="connsiteY30" fmla="*/ 2017434 h 6858000"/>
              <a:gd name="connsiteX31" fmla="*/ 9343478 w 11795125"/>
              <a:gd name="connsiteY31" fmla="*/ 1795745 h 6858000"/>
              <a:gd name="connsiteX32" fmla="*/ 3102644 w 11795125"/>
              <a:gd name="connsiteY32" fmla="*/ 1739841 h 6858000"/>
              <a:gd name="connsiteX33" fmla="*/ 3385876 w 11795125"/>
              <a:gd name="connsiteY33" fmla="*/ 1740020 h 6858000"/>
              <a:gd name="connsiteX34" fmla="*/ 3430211 w 11795125"/>
              <a:gd name="connsiteY34" fmla="*/ 1765448 h 6858000"/>
              <a:gd name="connsiteX35" fmla="*/ 3572289 w 11795125"/>
              <a:gd name="connsiteY35" fmla="*/ 2011533 h 6858000"/>
              <a:gd name="connsiteX36" fmla="*/ 3571836 w 11795125"/>
              <a:gd name="connsiteY36" fmla="*/ 2062111 h 6858000"/>
              <a:gd name="connsiteX37" fmla="*/ 3430681 w 11795125"/>
              <a:gd name="connsiteY37" fmla="*/ 2308019 h 6858000"/>
              <a:gd name="connsiteX38" fmla="*/ 3387260 w 11795125"/>
              <a:gd name="connsiteY38" fmla="*/ 2333088 h 6858000"/>
              <a:gd name="connsiteX39" fmla="*/ 3103720 w 11795125"/>
              <a:gd name="connsiteY39" fmla="*/ 2332378 h 6858000"/>
              <a:gd name="connsiteX40" fmla="*/ 3059693 w 11795125"/>
              <a:gd name="connsiteY40" fmla="*/ 2307481 h 6858000"/>
              <a:gd name="connsiteX41" fmla="*/ 2917615 w 11795125"/>
              <a:gd name="connsiteY41" fmla="*/ 2061395 h 6858000"/>
              <a:gd name="connsiteX42" fmla="*/ 2917761 w 11795125"/>
              <a:gd name="connsiteY42" fmla="*/ 2010286 h 6858000"/>
              <a:gd name="connsiteX43" fmla="*/ 3059222 w 11795125"/>
              <a:gd name="connsiteY43" fmla="*/ 1764910 h 6858000"/>
              <a:gd name="connsiteX44" fmla="*/ 3102644 w 11795125"/>
              <a:gd name="connsiteY44" fmla="*/ 1739841 h 6858000"/>
              <a:gd name="connsiteX45" fmla="*/ 3522963 w 11795125"/>
              <a:gd name="connsiteY45" fmla="*/ 1598675 h 6858000"/>
              <a:gd name="connsiteX46" fmla="*/ 3625194 w 11795125"/>
              <a:gd name="connsiteY46" fmla="*/ 1598740 h 6858000"/>
              <a:gd name="connsiteX47" fmla="*/ 3641197 w 11795125"/>
              <a:gd name="connsiteY47" fmla="*/ 1607918 h 6858000"/>
              <a:gd name="connsiteX48" fmla="*/ 3692479 w 11795125"/>
              <a:gd name="connsiteY48" fmla="*/ 1696742 h 6858000"/>
              <a:gd name="connsiteX49" fmla="*/ 3692315 w 11795125"/>
              <a:gd name="connsiteY49" fmla="*/ 1714998 h 6858000"/>
              <a:gd name="connsiteX50" fmla="*/ 3641367 w 11795125"/>
              <a:gd name="connsiteY50" fmla="*/ 1803757 h 6858000"/>
              <a:gd name="connsiteX51" fmla="*/ 3625694 w 11795125"/>
              <a:gd name="connsiteY51" fmla="*/ 1812806 h 6858000"/>
              <a:gd name="connsiteX52" fmla="*/ 3523352 w 11795125"/>
              <a:gd name="connsiteY52" fmla="*/ 1812549 h 6858000"/>
              <a:gd name="connsiteX53" fmla="*/ 3507459 w 11795125"/>
              <a:gd name="connsiteY53" fmla="*/ 1803563 h 6858000"/>
              <a:gd name="connsiteX54" fmla="*/ 3456177 w 11795125"/>
              <a:gd name="connsiteY54" fmla="*/ 1714739 h 6858000"/>
              <a:gd name="connsiteX55" fmla="*/ 3456230 w 11795125"/>
              <a:gd name="connsiteY55" fmla="*/ 1696292 h 6858000"/>
              <a:gd name="connsiteX56" fmla="*/ 3507290 w 11795125"/>
              <a:gd name="connsiteY56" fmla="*/ 1607724 h 6858000"/>
              <a:gd name="connsiteX57" fmla="*/ 3522963 w 11795125"/>
              <a:gd name="connsiteY57" fmla="*/ 1598675 h 6858000"/>
              <a:gd name="connsiteX58" fmla="*/ 4199803 w 11795125"/>
              <a:gd name="connsiteY58" fmla="*/ 1370724 h 6858000"/>
              <a:gd name="connsiteX59" fmla="*/ 4537019 w 11795125"/>
              <a:gd name="connsiteY59" fmla="*/ 1370938 h 6858000"/>
              <a:gd name="connsiteX60" fmla="*/ 4589804 w 11795125"/>
              <a:gd name="connsiteY60" fmla="*/ 1401211 h 6858000"/>
              <a:gd name="connsiteX61" fmla="*/ 4758963 w 11795125"/>
              <a:gd name="connsiteY61" fmla="*/ 1694203 h 6858000"/>
              <a:gd name="connsiteX62" fmla="*/ 4758423 w 11795125"/>
              <a:gd name="connsiteY62" fmla="*/ 1754421 h 6858000"/>
              <a:gd name="connsiteX63" fmla="*/ 4590365 w 11795125"/>
              <a:gd name="connsiteY63" fmla="*/ 2047199 h 6858000"/>
              <a:gd name="connsiteX64" fmla="*/ 4538665 w 11795125"/>
              <a:gd name="connsiteY64" fmla="*/ 2077046 h 6858000"/>
              <a:gd name="connsiteX65" fmla="*/ 4201084 w 11795125"/>
              <a:gd name="connsiteY65" fmla="*/ 2076201 h 6858000"/>
              <a:gd name="connsiteX66" fmla="*/ 4148664 w 11795125"/>
              <a:gd name="connsiteY66" fmla="*/ 2046559 h 6858000"/>
              <a:gd name="connsiteX67" fmla="*/ 3979505 w 11795125"/>
              <a:gd name="connsiteY67" fmla="*/ 1753567 h 6858000"/>
              <a:gd name="connsiteX68" fmla="*/ 3979680 w 11795125"/>
              <a:gd name="connsiteY68" fmla="*/ 1692718 h 6858000"/>
              <a:gd name="connsiteX69" fmla="*/ 4148104 w 11795125"/>
              <a:gd name="connsiteY69" fmla="*/ 1400573 h 6858000"/>
              <a:gd name="connsiteX70" fmla="*/ 4199803 w 11795125"/>
              <a:gd name="connsiteY70" fmla="*/ 1370724 h 6858000"/>
              <a:gd name="connsiteX71" fmla="*/ 3525946 w 11795125"/>
              <a:gd name="connsiteY71" fmla="*/ 1141304 h 6858000"/>
              <a:gd name="connsiteX72" fmla="*/ 3719554 w 11795125"/>
              <a:gd name="connsiteY72" fmla="*/ 1141427 h 6858000"/>
              <a:gd name="connsiteX73" fmla="*/ 3749860 w 11795125"/>
              <a:gd name="connsiteY73" fmla="*/ 1158808 h 6858000"/>
              <a:gd name="connsiteX74" fmla="*/ 3846980 w 11795125"/>
              <a:gd name="connsiteY74" fmla="*/ 1327024 h 6858000"/>
              <a:gd name="connsiteX75" fmla="*/ 3846670 w 11795125"/>
              <a:gd name="connsiteY75" fmla="*/ 1361598 h 6858000"/>
              <a:gd name="connsiteX76" fmla="*/ 3750182 w 11795125"/>
              <a:gd name="connsiteY76" fmla="*/ 1529691 h 6858000"/>
              <a:gd name="connsiteX77" fmla="*/ 3720499 w 11795125"/>
              <a:gd name="connsiteY77" fmla="*/ 1546828 h 6858000"/>
              <a:gd name="connsiteX78" fmla="*/ 3526682 w 11795125"/>
              <a:gd name="connsiteY78" fmla="*/ 1546343 h 6858000"/>
              <a:gd name="connsiteX79" fmla="*/ 3496586 w 11795125"/>
              <a:gd name="connsiteY79" fmla="*/ 1529324 h 6858000"/>
              <a:gd name="connsiteX80" fmla="*/ 3399466 w 11795125"/>
              <a:gd name="connsiteY80" fmla="*/ 1361108 h 6858000"/>
              <a:gd name="connsiteX81" fmla="*/ 3399566 w 11795125"/>
              <a:gd name="connsiteY81" fmla="*/ 1326172 h 6858000"/>
              <a:gd name="connsiteX82" fmla="*/ 3496264 w 11795125"/>
              <a:gd name="connsiteY82" fmla="*/ 1158441 h 6858000"/>
              <a:gd name="connsiteX83" fmla="*/ 3525946 w 11795125"/>
              <a:gd name="connsiteY83" fmla="*/ 1141304 h 6858000"/>
              <a:gd name="connsiteX84" fmla="*/ 3955878 w 11795125"/>
              <a:gd name="connsiteY84" fmla="*/ 173494 h 6858000"/>
              <a:gd name="connsiteX85" fmla="*/ 4500068 w 11795125"/>
              <a:gd name="connsiteY85" fmla="*/ 173838 h 6858000"/>
              <a:gd name="connsiteX86" fmla="*/ 4585252 w 11795125"/>
              <a:gd name="connsiteY86" fmla="*/ 222694 h 6858000"/>
              <a:gd name="connsiteX87" fmla="*/ 4858234 w 11795125"/>
              <a:gd name="connsiteY87" fmla="*/ 695514 h 6858000"/>
              <a:gd name="connsiteX88" fmla="*/ 4857363 w 11795125"/>
              <a:gd name="connsiteY88" fmla="*/ 792690 h 6858000"/>
              <a:gd name="connsiteX89" fmla="*/ 4586156 w 11795125"/>
              <a:gd name="connsiteY89" fmla="*/ 1265167 h 6858000"/>
              <a:gd name="connsiteX90" fmla="*/ 4502727 w 11795125"/>
              <a:gd name="connsiteY90" fmla="*/ 1313334 h 6858000"/>
              <a:gd name="connsiteX91" fmla="*/ 3957947 w 11795125"/>
              <a:gd name="connsiteY91" fmla="*/ 1311968 h 6858000"/>
              <a:gd name="connsiteX92" fmla="*/ 3873354 w 11795125"/>
              <a:gd name="connsiteY92" fmla="*/ 1264134 h 6858000"/>
              <a:gd name="connsiteX93" fmla="*/ 3600372 w 11795125"/>
              <a:gd name="connsiteY93" fmla="*/ 791315 h 6858000"/>
              <a:gd name="connsiteX94" fmla="*/ 3600653 w 11795125"/>
              <a:gd name="connsiteY94" fmla="*/ 693116 h 6858000"/>
              <a:gd name="connsiteX95" fmla="*/ 3872449 w 11795125"/>
              <a:gd name="connsiteY95" fmla="*/ 221662 h 6858000"/>
              <a:gd name="connsiteX96" fmla="*/ 3955878 w 11795125"/>
              <a:gd name="connsiteY96" fmla="*/ 173494 h 6858000"/>
              <a:gd name="connsiteX97" fmla="*/ 3852283 w 11795125"/>
              <a:gd name="connsiteY97" fmla="*/ 0 h 6858000"/>
              <a:gd name="connsiteX98" fmla="*/ 6130031 w 11795125"/>
              <a:gd name="connsiteY98" fmla="*/ 0 h 6858000"/>
              <a:gd name="connsiteX99" fmla="*/ 6102465 w 11795125"/>
              <a:gd name="connsiteY99" fmla="*/ 36730 h 6858000"/>
              <a:gd name="connsiteX100" fmla="*/ 5879948 w 11795125"/>
              <a:gd name="connsiteY100" fmla="*/ 127724 h 6858000"/>
              <a:gd name="connsiteX101" fmla="*/ 4102884 w 11795125"/>
              <a:gd name="connsiteY101" fmla="*/ 123270 h 6858000"/>
              <a:gd name="connsiteX102" fmla="*/ 3877665 w 11795125"/>
              <a:gd name="connsiteY102" fmla="*/ 32818 h 6858000"/>
              <a:gd name="connsiteX103" fmla="*/ 0 w 11795125"/>
              <a:gd name="connsiteY103" fmla="*/ 0 h 6858000"/>
              <a:gd name="connsiteX104" fmla="*/ 3781476 w 11795125"/>
              <a:gd name="connsiteY104" fmla="*/ 0 h 6858000"/>
              <a:gd name="connsiteX105" fmla="*/ 3800985 w 11795125"/>
              <a:gd name="connsiteY105" fmla="*/ 47617 h 6858000"/>
              <a:gd name="connsiteX106" fmla="*/ 3766711 w 11795125"/>
              <a:gd name="connsiteY106" fmla="*/ 287889 h 6858000"/>
              <a:gd name="connsiteX107" fmla="*/ 2882037 w 11795125"/>
              <a:gd name="connsiteY107" fmla="*/ 1829098 h 6858000"/>
              <a:gd name="connsiteX108" fmla="*/ 2609888 w 11795125"/>
              <a:gd name="connsiteY108" fmla="*/ 1986223 h 6858000"/>
              <a:gd name="connsiteX109" fmla="*/ 832823 w 11795125"/>
              <a:gd name="connsiteY109" fmla="*/ 1981768 h 6858000"/>
              <a:gd name="connsiteX110" fmla="*/ 556879 w 11795125"/>
              <a:gd name="connsiteY110" fmla="*/ 1825733 h 6858000"/>
              <a:gd name="connsiteX111" fmla="*/ 79254 w 11795125"/>
              <a:gd name="connsiteY111" fmla="*/ 998462 h 6858000"/>
              <a:gd name="connsiteX112" fmla="*/ 0 w 11795125"/>
              <a:gd name="connsiteY112" fmla="*/ 86119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1795125" h="6858000">
                <a:moveTo>
                  <a:pt x="4729712" y="4417922"/>
                </a:moveTo>
                <a:cubicBezTo>
                  <a:pt x="4729712" y="4417922"/>
                  <a:pt x="4729712" y="4417922"/>
                  <a:pt x="7234278" y="4419507"/>
                </a:cubicBezTo>
                <a:cubicBezTo>
                  <a:pt x="7396730" y="4419716"/>
                  <a:pt x="7544918" y="4503359"/>
                  <a:pt x="7626325" y="4644358"/>
                </a:cubicBezTo>
                <a:cubicBezTo>
                  <a:pt x="7626325" y="4644358"/>
                  <a:pt x="7626325" y="4644358"/>
                  <a:pt x="8882694" y="6820455"/>
                </a:cubicBezTo>
                <a:lnTo>
                  <a:pt x="8898077" y="6858000"/>
                </a:lnTo>
                <a:lnTo>
                  <a:pt x="3070863" y="6858000"/>
                </a:lnTo>
                <a:lnTo>
                  <a:pt x="3094823" y="6809422"/>
                </a:lnTo>
                <a:cubicBezTo>
                  <a:pt x="3094823" y="6809422"/>
                  <a:pt x="3094823" y="6809422"/>
                  <a:pt x="4345735" y="4639611"/>
                </a:cubicBezTo>
                <a:cubicBezTo>
                  <a:pt x="4422097" y="4501523"/>
                  <a:pt x="4571941" y="4415010"/>
                  <a:pt x="4729712" y="4417922"/>
                </a:cubicBezTo>
                <a:close/>
                <a:moveTo>
                  <a:pt x="2031302" y="2039301"/>
                </a:moveTo>
                <a:cubicBezTo>
                  <a:pt x="2031302" y="2039301"/>
                  <a:pt x="2031302" y="2039301"/>
                  <a:pt x="2747265" y="2039754"/>
                </a:cubicBezTo>
                <a:cubicBezTo>
                  <a:pt x="2793703" y="2039814"/>
                  <a:pt x="2836066" y="2063724"/>
                  <a:pt x="2859337" y="2104031"/>
                </a:cubicBezTo>
                <a:cubicBezTo>
                  <a:pt x="2859337" y="2104031"/>
                  <a:pt x="2859337" y="2104031"/>
                  <a:pt x="3218486" y="2726096"/>
                </a:cubicBezTo>
                <a:cubicBezTo>
                  <a:pt x="3240981" y="2765058"/>
                  <a:pt x="3241283" y="2815045"/>
                  <a:pt x="3217340" y="2853948"/>
                </a:cubicBezTo>
                <a:cubicBezTo>
                  <a:pt x="3217340" y="2853948"/>
                  <a:pt x="3217340" y="2853948"/>
                  <a:pt x="2860527" y="3475560"/>
                </a:cubicBezTo>
                <a:cubicBezTo>
                  <a:pt x="2838697" y="3515034"/>
                  <a:pt x="2795862" y="3539765"/>
                  <a:pt x="2750762" y="3538933"/>
                </a:cubicBezTo>
                <a:cubicBezTo>
                  <a:pt x="2750762" y="3538933"/>
                  <a:pt x="2750762" y="3538933"/>
                  <a:pt x="2034023" y="3537136"/>
                </a:cubicBezTo>
                <a:cubicBezTo>
                  <a:pt x="1988359" y="3538420"/>
                  <a:pt x="1945223" y="3513165"/>
                  <a:pt x="1922728" y="3474202"/>
                </a:cubicBezTo>
                <a:cubicBezTo>
                  <a:pt x="1922728" y="3474202"/>
                  <a:pt x="1922728" y="3474202"/>
                  <a:pt x="1563578" y="2852137"/>
                </a:cubicBezTo>
                <a:cubicBezTo>
                  <a:pt x="1540307" y="2811831"/>
                  <a:pt x="1540780" y="2763190"/>
                  <a:pt x="1563948" y="2722942"/>
                </a:cubicBezTo>
                <a:cubicBezTo>
                  <a:pt x="1563948" y="2722942"/>
                  <a:pt x="1563948" y="2722942"/>
                  <a:pt x="1921537" y="2102674"/>
                </a:cubicBezTo>
                <a:cubicBezTo>
                  <a:pt x="1943366" y="2063199"/>
                  <a:pt x="1986202" y="2038468"/>
                  <a:pt x="2031302" y="2039301"/>
                </a:cubicBezTo>
                <a:close/>
                <a:moveTo>
                  <a:pt x="9343478" y="1795745"/>
                </a:moveTo>
                <a:cubicBezTo>
                  <a:pt x="9343478" y="1795745"/>
                  <a:pt x="9343478" y="1795745"/>
                  <a:pt x="11620502" y="1797185"/>
                </a:cubicBezTo>
                <a:lnTo>
                  <a:pt x="11795125" y="1797296"/>
                </a:lnTo>
                <a:lnTo>
                  <a:pt x="11795125" y="6858000"/>
                </a:lnTo>
                <a:lnTo>
                  <a:pt x="8996698" y="6858000"/>
                </a:lnTo>
                <a:lnTo>
                  <a:pt x="8963663" y="6815289"/>
                </a:lnTo>
                <a:cubicBezTo>
                  <a:pt x="8963663" y="6815289"/>
                  <a:pt x="8963663" y="6815289"/>
                  <a:pt x="7707295" y="4639193"/>
                </a:cubicBezTo>
                <a:cubicBezTo>
                  <a:pt x="7625888" y="4498193"/>
                  <a:pt x="7627546" y="4328036"/>
                  <a:pt x="7708590" y="4187244"/>
                </a:cubicBezTo>
                <a:cubicBezTo>
                  <a:pt x="7708590" y="4187244"/>
                  <a:pt x="7708590" y="4187244"/>
                  <a:pt x="8959501" y="2017434"/>
                </a:cubicBezTo>
                <a:cubicBezTo>
                  <a:pt x="9035863" y="1879345"/>
                  <a:pt x="9185707" y="1792833"/>
                  <a:pt x="9343478" y="1795745"/>
                </a:cubicBezTo>
                <a:close/>
                <a:moveTo>
                  <a:pt x="3102644" y="1739841"/>
                </a:moveTo>
                <a:cubicBezTo>
                  <a:pt x="3102644" y="1739841"/>
                  <a:pt x="3102644" y="1739841"/>
                  <a:pt x="3385876" y="1740020"/>
                </a:cubicBezTo>
                <a:cubicBezTo>
                  <a:pt x="3404247" y="1740043"/>
                  <a:pt x="3421005" y="1749503"/>
                  <a:pt x="3430211" y="1765448"/>
                </a:cubicBezTo>
                <a:cubicBezTo>
                  <a:pt x="3430211" y="1765448"/>
                  <a:pt x="3430211" y="1765448"/>
                  <a:pt x="3572289" y="2011533"/>
                </a:cubicBezTo>
                <a:cubicBezTo>
                  <a:pt x="3581188" y="2026948"/>
                  <a:pt x="3581308" y="2046721"/>
                  <a:pt x="3571836" y="2062111"/>
                </a:cubicBezTo>
                <a:cubicBezTo>
                  <a:pt x="3571836" y="2062111"/>
                  <a:pt x="3571836" y="2062111"/>
                  <a:pt x="3430681" y="2308019"/>
                </a:cubicBezTo>
                <a:cubicBezTo>
                  <a:pt x="3422046" y="2323634"/>
                  <a:pt x="3405101" y="2333418"/>
                  <a:pt x="3387260" y="2333088"/>
                </a:cubicBezTo>
                <a:cubicBezTo>
                  <a:pt x="3387260" y="2333088"/>
                  <a:pt x="3387260" y="2333088"/>
                  <a:pt x="3103720" y="2332378"/>
                </a:cubicBezTo>
                <a:cubicBezTo>
                  <a:pt x="3085656" y="2332886"/>
                  <a:pt x="3068592" y="2322895"/>
                  <a:pt x="3059693" y="2307481"/>
                </a:cubicBezTo>
                <a:cubicBezTo>
                  <a:pt x="3059693" y="2307481"/>
                  <a:pt x="3059693" y="2307481"/>
                  <a:pt x="2917615" y="2061395"/>
                </a:cubicBezTo>
                <a:cubicBezTo>
                  <a:pt x="2908409" y="2045450"/>
                  <a:pt x="2908596" y="2026208"/>
                  <a:pt x="2917761" y="2010286"/>
                </a:cubicBezTo>
                <a:cubicBezTo>
                  <a:pt x="2917761" y="2010286"/>
                  <a:pt x="2917761" y="2010286"/>
                  <a:pt x="3059222" y="1764910"/>
                </a:cubicBezTo>
                <a:cubicBezTo>
                  <a:pt x="3067857" y="1749295"/>
                  <a:pt x="3084803" y="1739511"/>
                  <a:pt x="3102644" y="1739841"/>
                </a:cubicBezTo>
                <a:close/>
                <a:moveTo>
                  <a:pt x="3522963" y="1598675"/>
                </a:moveTo>
                <a:cubicBezTo>
                  <a:pt x="3522963" y="1598675"/>
                  <a:pt x="3522963" y="1598675"/>
                  <a:pt x="3625194" y="1598740"/>
                </a:cubicBezTo>
                <a:cubicBezTo>
                  <a:pt x="3631826" y="1598748"/>
                  <a:pt x="3637874" y="1602162"/>
                  <a:pt x="3641197" y="1607918"/>
                </a:cubicBezTo>
                <a:cubicBezTo>
                  <a:pt x="3641197" y="1607918"/>
                  <a:pt x="3641197" y="1607918"/>
                  <a:pt x="3692479" y="1696742"/>
                </a:cubicBezTo>
                <a:cubicBezTo>
                  <a:pt x="3695691" y="1702305"/>
                  <a:pt x="3695735" y="1709443"/>
                  <a:pt x="3692315" y="1714998"/>
                </a:cubicBezTo>
                <a:cubicBezTo>
                  <a:pt x="3692315" y="1714998"/>
                  <a:pt x="3692315" y="1714998"/>
                  <a:pt x="3641367" y="1803757"/>
                </a:cubicBezTo>
                <a:cubicBezTo>
                  <a:pt x="3638250" y="1809393"/>
                  <a:pt x="3632134" y="1812924"/>
                  <a:pt x="3625694" y="1812806"/>
                </a:cubicBezTo>
                <a:cubicBezTo>
                  <a:pt x="3625694" y="1812806"/>
                  <a:pt x="3625694" y="1812806"/>
                  <a:pt x="3523352" y="1812549"/>
                </a:cubicBezTo>
                <a:cubicBezTo>
                  <a:pt x="3516832" y="1812733"/>
                  <a:pt x="3510671" y="1809127"/>
                  <a:pt x="3507459" y="1803563"/>
                </a:cubicBezTo>
                <a:cubicBezTo>
                  <a:pt x="3507459" y="1803563"/>
                  <a:pt x="3507459" y="1803563"/>
                  <a:pt x="3456177" y="1714739"/>
                </a:cubicBezTo>
                <a:cubicBezTo>
                  <a:pt x="3452854" y="1708984"/>
                  <a:pt x="3452922" y="1702038"/>
                  <a:pt x="3456230" y="1696292"/>
                </a:cubicBezTo>
                <a:cubicBezTo>
                  <a:pt x="3456230" y="1696292"/>
                  <a:pt x="3456230" y="1696292"/>
                  <a:pt x="3507290" y="1607724"/>
                </a:cubicBezTo>
                <a:cubicBezTo>
                  <a:pt x="3510406" y="1602087"/>
                  <a:pt x="3516523" y="1598556"/>
                  <a:pt x="3522963" y="1598675"/>
                </a:cubicBezTo>
                <a:close/>
                <a:moveTo>
                  <a:pt x="4199803" y="1370724"/>
                </a:moveTo>
                <a:cubicBezTo>
                  <a:pt x="4199803" y="1370724"/>
                  <a:pt x="4199803" y="1370724"/>
                  <a:pt x="4537019" y="1370938"/>
                </a:cubicBezTo>
                <a:cubicBezTo>
                  <a:pt x="4558892" y="1370965"/>
                  <a:pt x="4578843" y="1382227"/>
                  <a:pt x="4589804" y="1401211"/>
                </a:cubicBezTo>
                <a:cubicBezTo>
                  <a:pt x="4589804" y="1401211"/>
                  <a:pt x="4589804" y="1401211"/>
                  <a:pt x="4758963" y="1694203"/>
                </a:cubicBezTo>
                <a:cubicBezTo>
                  <a:pt x="4769558" y="1712554"/>
                  <a:pt x="4769700" y="1736097"/>
                  <a:pt x="4758423" y="1754421"/>
                </a:cubicBezTo>
                <a:cubicBezTo>
                  <a:pt x="4758423" y="1754421"/>
                  <a:pt x="4758423" y="1754421"/>
                  <a:pt x="4590365" y="2047199"/>
                </a:cubicBezTo>
                <a:cubicBezTo>
                  <a:pt x="4580083" y="2065790"/>
                  <a:pt x="4559908" y="2077438"/>
                  <a:pt x="4538665" y="2077046"/>
                </a:cubicBezTo>
                <a:cubicBezTo>
                  <a:pt x="4538665" y="2077046"/>
                  <a:pt x="4538665" y="2077046"/>
                  <a:pt x="4201084" y="2076201"/>
                </a:cubicBezTo>
                <a:cubicBezTo>
                  <a:pt x="4179577" y="2076805"/>
                  <a:pt x="4159259" y="2064910"/>
                  <a:pt x="4148664" y="2046559"/>
                </a:cubicBezTo>
                <a:cubicBezTo>
                  <a:pt x="4148664" y="2046559"/>
                  <a:pt x="4148664" y="2046559"/>
                  <a:pt x="3979505" y="1753567"/>
                </a:cubicBezTo>
                <a:cubicBezTo>
                  <a:pt x="3968545" y="1734583"/>
                  <a:pt x="3968768" y="1711673"/>
                  <a:pt x="3979680" y="1692718"/>
                </a:cubicBezTo>
                <a:cubicBezTo>
                  <a:pt x="3979680" y="1692718"/>
                  <a:pt x="3979680" y="1692718"/>
                  <a:pt x="4148104" y="1400573"/>
                </a:cubicBezTo>
                <a:cubicBezTo>
                  <a:pt x="4158385" y="1381980"/>
                  <a:pt x="4178560" y="1370332"/>
                  <a:pt x="4199803" y="1370724"/>
                </a:cubicBezTo>
                <a:close/>
                <a:moveTo>
                  <a:pt x="3525946" y="1141304"/>
                </a:moveTo>
                <a:cubicBezTo>
                  <a:pt x="3525946" y="1141304"/>
                  <a:pt x="3525946" y="1141304"/>
                  <a:pt x="3719554" y="1141427"/>
                </a:cubicBezTo>
                <a:cubicBezTo>
                  <a:pt x="3732112" y="1141443"/>
                  <a:pt x="3743567" y="1147909"/>
                  <a:pt x="3749860" y="1158808"/>
                </a:cubicBezTo>
                <a:cubicBezTo>
                  <a:pt x="3749860" y="1158808"/>
                  <a:pt x="3749860" y="1158808"/>
                  <a:pt x="3846980" y="1327024"/>
                </a:cubicBezTo>
                <a:cubicBezTo>
                  <a:pt x="3853063" y="1337561"/>
                  <a:pt x="3853144" y="1351077"/>
                  <a:pt x="3846670" y="1361598"/>
                </a:cubicBezTo>
                <a:cubicBezTo>
                  <a:pt x="3846670" y="1361598"/>
                  <a:pt x="3846670" y="1361598"/>
                  <a:pt x="3750182" y="1529691"/>
                </a:cubicBezTo>
                <a:cubicBezTo>
                  <a:pt x="3744279" y="1540366"/>
                  <a:pt x="3732695" y="1547054"/>
                  <a:pt x="3720499" y="1546828"/>
                </a:cubicBezTo>
                <a:cubicBezTo>
                  <a:pt x="3720499" y="1546828"/>
                  <a:pt x="3720499" y="1546828"/>
                  <a:pt x="3526682" y="1546343"/>
                </a:cubicBezTo>
                <a:cubicBezTo>
                  <a:pt x="3514334" y="1546689"/>
                  <a:pt x="3502669" y="1539861"/>
                  <a:pt x="3496586" y="1529324"/>
                </a:cubicBezTo>
                <a:cubicBezTo>
                  <a:pt x="3496586" y="1529324"/>
                  <a:pt x="3496586" y="1529324"/>
                  <a:pt x="3399466" y="1361108"/>
                </a:cubicBezTo>
                <a:cubicBezTo>
                  <a:pt x="3393173" y="1350208"/>
                  <a:pt x="3393302" y="1337055"/>
                  <a:pt x="3399566" y="1326172"/>
                </a:cubicBezTo>
                <a:cubicBezTo>
                  <a:pt x="3399566" y="1326172"/>
                  <a:pt x="3399566" y="1326172"/>
                  <a:pt x="3496264" y="1158441"/>
                </a:cubicBezTo>
                <a:cubicBezTo>
                  <a:pt x="3502167" y="1147767"/>
                  <a:pt x="3513750" y="1141079"/>
                  <a:pt x="3525946" y="1141304"/>
                </a:cubicBezTo>
                <a:close/>
                <a:moveTo>
                  <a:pt x="3955878" y="173494"/>
                </a:moveTo>
                <a:cubicBezTo>
                  <a:pt x="3955878" y="173494"/>
                  <a:pt x="3955878" y="173494"/>
                  <a:pt x="4500068" y="173838"/>
                </a:cubicBezTo>
                <a:cubicBezTo>
                  <a:pt x="4535365" y="173884"/>
                  <a:pt x="4567564" y="192057"/>
                  <a:pt x="4585252" y="222694"/>
                </a:cubicBezTo>
                <a:cubicBezTo>
                  <a:pt x="4585252" y="222694"/>
                  <a:pt x="4585252" y="222694"/>
                  <a:pt x="4858234" y="695514"/>
                </a:cubicBezTo>
                <a:cubicBezTo>
                  <a:pt x="4875332" y="725128"/>
                  <a:pt x="4875562" y="763121"/>
                  <a:pt x="4857363" y="792690"/>
                </a:cubicBezTo>
                <a:cubicBezTo>
                  <a:pt x="4857363" y="792690"/>
                  <a:pt x="4857363" y="792690"/>
                  <a:pt x="4586156" y="1265167"/>
                </a:cubicBezTo>
                <a:cubicBezTo>
                  <a:pt x="4569564" y="1295169"/>
                  <a:pt x="4537006" y="1313967"/>
                  <a:pt x="4502727" y="1313334"/>
                </a:cubicBezTo>
                <a:cubicBezTo>
                  <a:pt x="4502727" y="1313334"/>
                  <a:pt x="4502727" y="1313334"/>
                  <a:pt x="3957947" y="1311968"/>
                </a:cubicBezTo>
                <a:cubicBezTo>
                  <a:pt x="3923239" y="1312944"/>
                  <a:pt x="3890452" y="1293749"/>
                  <a:pt x="3873354" y="1264134"/>
                </a:cubicBezTo>
                <a:cubicBezTo>
                  <a:pt x="3873354" y="1264134"/>
                  <a:pt x="3873354" y="1264134"/>
                  <a:pt x="3600372" y="791315"/>
                </a:cubicBezTo>
                <a:cubicBezTo>
                  <a:pt x="3582684" y="760678"/>
                  <a:pt x="3583043" y="723707"/>
                  <a:pt x="3600653" y="693116"/>
                </a:cubicBezTo>
                <a:cubicBezTo>
                  <a:pt x="3600653" y="693116"/>
                  <a:pt x="3600653" y="693116"/>
                  <a:pt x="3872449" y="221662"/>
                </a:cubicBezTo>
                <a:cubicBezTo>
                  <a:pt x="3889041" y="191658"/>
                  <a:pt x="3921599" y="172861"/>
                  <a:pt x="3955878" y="173494"/>
                </a:cubicBezTo>
                <a:close/>
                <a:moveTo>
                  <a:pt x="3852283" y="0"/>
                </a:moveTo>
                <a:lnTo>
                  <a:pt x="6130031" y="0"/>
                </a:lnTo>
                <a:lnTo>
                  <a:pt x="6102465" y="36730"/>
                </a:lnTo>
                <a:cubicBezTo>
                  <a:pt x="6044520" y="95168"/>
                  <a:pt x="5963814" y="129272"/>
                  <a:pt x="5879948" y="127724"/>
                </a:cubicBezTo>
                <a:cubicBezTo>
                  <a:pt x="5879948" y="127724"/>
                  <a:pt x="5879948" y="127724"/>
                  <a:pt x="4102884" y="123270"/>
                </a:cubicBezTo>
                <a:cubicBezTo>
                  <a:pt x="4017972" y="125657"/>
                  <a:pt x="3936583" y="91034"/>
                  <a:pt x="3877665" y="32818"/>
                </a:cubicBezTo>
                <a:close/>
                <a:moveTo>
                  <a:pt x="0" y="0"/>
                </a:moveTo>
                <a:lnTo>
                  <a:pt x="3781476" y="0"/>
                </a:lnTo>
                <a:lnTo>
                  <a:pt x="3800985" y="47617"/>
                </a:lnTo>
                <a:cubicBezTo>
                  <a:pt x="3821943" y="127749"/>
                  <a:pt x="3811234" y="215546"/>
                  <a:pt x="3766711" y="287889"/>
                </a:cubicBezTo>
                <a:cubicBezTo>
                  <a:pt x="3766711" y="287889"/>
                  <a:pt x="3766711" y="287889"/>
                  <a:pt x="2882037" y="1829098"/>
                </a:cubicBezTo>
                <a:cubicBezTo>
                  <a:pt x="2827913" y="1926970"/>
                  <a:pt x="2721708" y="1988287"/>
                  <a:pt x="2609888" y="1986223"/>
                </a:cubicBezTo>
                <a:cubicBezTo>
                  <a:pt x="2609888" y="1986223"/>
                  <a:pt x="2609888" y="1986223"/>
                  <a:pt x="832823" y="1981768"/>
                </a:cubicBezTo>
                <a:cubicBezTo>
                  <a:pt x="719607" y="1984952"/>
                  <a:pt x="612654" y="1922338"/>
                  <a:pt x="556879" y="1825733"/>
                </a:cubicBezTo>
                <a:cubicBezTo>
                  <a:pt x="556879" y="1825733"/>
                  <a:pt x="556879" y="1825733"/>
                  <a:pt x="79254" y="998462"/>
                </a:cubicBezTo>
                <a:lnTo>
                  <a:pt x="0" y="861190"/>
                </a:lnTo>
                <a:close/>
              </a:path>
            </a:pathLst>
          </a:custGeom>
          <a:solidFill>
            <a:schemeClr val="bg1">
              <a:lumMod val="95000"/>
            </a:schemeClr>
          </a:solidFill>
        </p:spPr>
        <p:txBody>
          <a:bodyPr wrap="square" tIns="864000">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Photo</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3866117" y="1816509"/>
            <a:ext cx="4459766" cy="3146839"/>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88000" rIns="180000" bIns="180000" anchor="t"/>
          <a:lstStyle>
            <a:lvl1pPr algn="l">
              <a:lnSpc>
                <a:spcPts val="4000"/>
              </a:lnSpc>
              <a:defRPr sz="5000" b="1" spc="-300">
                <a:solidFill>
                  <a:schemeClr val="bg1">
                    <a:lumMod val="95000"/>
                  </a:schemeClr>
                </a:solidFill>
              </a:defRPr>
            </a:lvl1pPr>
          </a:lstStyle>
          <a:p>
            <a:r>
              <a:rPr lang="en-US" noProof="0"/>
              <a:t>Click to edit divider slide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4048124" y="3795246"/>
            <a:ext cx="4000500" cy="997905"/>
          </a:xfrm>
          <a:noFill/>
        </p:spPr>
        <p:txBody>
          <a:bodyPr lIns="0" tIns="0" rIns="0" bIns="0"/>
          <a:lstStyle>
            <a:lvl1pPr marL="0" indent="0" algn="l">
              <a:buNone/>
              <a:defRPr sz="21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4" name="Footer Placeholder 3">
            <a:extLst>
              <a:ext uri="{FF2B5EF4-FFF2-40B4-BE49-F238E27FC236}">
                <a16:creationId xmlns:a16="http://schemas.microsoft.com/office/drawing/2014/main" id="{734B1E83-6080-4D35-A216-8E5C399023B2}"/>
              </a:ext>
            </a:extLst>
          </p:cNvPr>
          <p:cNvSpPr>
            <a:spLocks noGrp="1"/>
          </p:cNvSpPr>
          <p:nvPr>
            <p:ph type="ftr" sz="quarter" idx="11"/>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62273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Photo 1">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A7D77123-FDC4-48FD-9EFB-8A84F6069060}"/>
              </a:ext>
            </a:extLst>
          </p:cNvPr>
          <p:cNvSpPr>
            <a:spLocks noGrp="1"/>
          </p:cNvSpPr>
          <p:nvPr>
            <p:ph type="pic" sz="quarter" idx="14" hasCustomPrompt="1"/>
          </p:nvPr>
        </p:nvSpPr>
        <p:spPr>
          <a:xfrm>
            <a:off x="6481149" y="1684742"/>
            <a:ext cx="4904790" cy="4333769"/>
          </a:xfrm>
          <a:custGeom>
            <a:avLst/>
            <a:gdLst>
              <a:gd name="connsiteX0" fmla="*/ 1412122 w 4904790"/>
              <a:gd name="connsiteY0" fmla="*/ 0 h 4333769"/>
              <a:gd name="connsiteX1" fmla="*/ 3492669 w 4904790"/>
              <a:gd name="connsiteY1" fmla="*/ 0 h 4333769"/>
              <a:gd name="connsiteX2" fmla="*/ 3811717 w 4904790"/>
              <a:gd name="connsiteY2" fmla="*/ 188036 h 4333769"/>
              <a:gd name="connsiteX3" fmla="*/ 4854237 w 4904790"/>
              <a:gd name="connsiteY3" fmla="*/ 1983326 h 4333769"/>
              <a:gd name="connsiteX4" fmla="*/ 4854237 w 4904790"/>
              <a:gd name="connsiteY4" fmla="*/ 2350443 h 4333769"/>
              <a:gd name="connsiteX5" fmla="*/ 3811717 w 4904790"/>
              <a:gd name="connsiteY5" fmla="*/ 4145734 h 4333769"/>
              <a:gd name="connsiteX6" fmla="*/ 3492669 w 4904790"/>
              <a:gd name="connsiteY6" fmla="*/ 4333769 h 4333769"/>
              <a:gd name="connsiteX7" fmla="*/ 1412122 w 4904790"/>
              <a:gd name="connsiteY7" fmla="*/ 4333769 h 4333769"/>
              <a:gd name="connsiteX8" fmla="*/ 1088581 w 4904790"/>
              <a:gd name="connsiteY8" fmla="*/ 4145734 h 4333769"/>
              <a:gd name="connsiteX9" fmla="*/ 50554 w 4904790"/>
              <a:gd name="connsiteY9" fmla="*/ 2350443 h 4333769"/>
              <a:gd name="connsiteX10" fmla="*/ 50554 w 4904790"/>
              <a:gd name="connsiteY10" fmla="*/ 1983326 h 4333769"/>
              <a:gd name="connsiteX11" fmla="*/ 1088581 w 4904790"/>
              <a:gd name="connsiteY11" fmla="*/ 188036 h 4333769"/>
              <a:gd name="connsiteX12" fmla="*/ 1412122 w 4904790"/>
              <a:gd name="connsiteY12" fmla="*/ 0 h 433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4790" h="4333769">
                <a:moveTo>
                  <a:pt x="1412122" y="0"/>
                </a:moveTo>
                <a:cubicBezTo>
                  <a:pt x="1412122" y="0"/>
                  <a:pt x="1412122" y="0"/>
                  <a:pt x="3492669" y="0"/>
                </a:cubicBezTo>
                <a:cubicBezTo>
                  <a:pt x="3622985" y="0"/>
                  <a:pt x="3748806" y="71633"/>
                  <a:pt x="3811717" y="188036"/>
                </a:cubicBezTo>
                <a:cubicBezTo>
                  <a:pt x="3811717" y="188036"/>
                  <a:pt x="3811717" y="188036"/>
                  <a:pt x="4854237" y="1983326"/>
                </a:cubicBezTo>
                <a:cubicBezTo>
                  <a:pt x="4921642" y="2095252"/>
                  <a:pt x="4921642" y="2238517"/>
                  <a:pt x="4854237" y="2350443"/>
                </a:cubicBezTo>
                <a:cubicBezTo>
                  <a:pt x="4854237" y="2350443"/>
                  <a:pt x="4854237" y="2350443"/>
                  <a:pt x="3811717" y="4145734"/>
                </a:cubicBezTo>
                <a:cubicBezTo>
                  <a:pt x="3748806" y="4262137"/>
                  <a:pt x="3622985" y="4333769"/>
                  <a:pt x="3492669" y="4333769"/>
                </a:cubicBezTo>
                <a:cubicBezTo>
                  <a:pt x="3492669" y="4333769"/>
                  <a:pt x="3492669" y="4333769"/>
                  <a:pt x="1412122" y="4333769"/>
                </a:cubicBezTo>
                <a:cubicBezTo>
                  <a:pt x="1277313" y="4333769"/>
                  <a:pt x="1155985" y="4262137"/>
                  <a:pt x="1088581" y="4145734"/>
                </a:cubicBezTo>
                <a:cubicBezTo>
                  <a:pt x="1088581" y="4145734"/>
                  <a:pt x="1088581" y="4145734"/>
                  <a:pt x="50554" y="2350443"/>
                </a:cubicBezTo>
                <a:cubicBezTo>
                  <a:pt x="-16851" y="2238517"/>
                  <a:pt x="-16851" y="2095252"/>
                  <a:pt x="50554" y="1983326"/>
                </a:cubicBezTo>
                <a:cubicBezTo>
                  <a:pt x="50554" y="1983326"/>
                  <a:pt x="50554" y="1983326"/>
                  <a:pt x="1088581" y="188036"/>
                </a:cubicBezTo>
                <a:cubicBezTo>
                  <a:pt x="1155985" y="71633"/>
                  <a:pt x="1277313" y="0"/>
                  <a:pt x="1412122" y="0"/>
                </a:cubicBezTo>
                <a:close/>
              </a:path>
            </a:pathLst>
          </a:custGeom>
          <a:solidFill>
            <a:schemeClr val="bg1">
              <a:lumMod val="95000"/>
            </a:schemeClr>
          </a:solidFill>
        </p:spPr>
        <p:txBody>
          <a:bodyPr wrap="square"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2000"/>
            <a:ext cx="5472000" cy="432000"/>
          </a:xfrm>
        </p:spPr>
        <p:txBody>
          <a:bodyPr/>
          <a:lstStyle>
            <a:lvl1pPr>
              <a:defRPr>
                <a:solidFill>
                  <a:schemeClr val="tx1">
                    <a:lumMod val="75000"/>
                    <a:lumOff val="25000"/>
                  </a:schemeClr>
                </a:solidFill>
              </a:defRPr>
            </a:lvl1pPr>
          </a:lstStyle>
          <a:p>
            <a:r>
              <a:rPr lang="en-US" noProof="0"/>
              <a:t>Click to edit page title</a:t>
            </a:r>
          </a:p>
        </p:txBody>
      </p:sp>
      <p:sp>
        <p:nvSpPr>
          <p:cNvPr id="10" name="Subtitle 2">
            <a:extLst>
              <a:ext uri="{FF2B5EF4-FFF2-40B4-BE49-F238E27FC236}">
                <a16:creationId xmlns:a16="http://schemas.microsoft.com/office/drawing/2014/main" id="{3FAEED1D-0E66-4F74-9455-675F5CB7EAD4}"/>
              </a:ext>
            </a:extLst>
          </p:cNvPr>
          <p:cNvSpPr>
            <a:spLocks noGrp="1"/>
          </p:cNvSpPr>
          <p:nvPr>
            <p:ph type="body" sz="quarter" idx="32" hasCustomPrompt="1"/>
          </p:nvPr>
        </p:nvSpPr>
        <p:spPr>
          <a:xfrm>
            <a:off x="431801" y="1008000"/>
            <a:ext cx="5472000"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ntent Placeholder 2">
            <a:extLst>
              <a:ext uri="{FF2B5EF4-FFF2-40B4-BE49-F238E27FC236}">
                <a16:creationId xmlns:a16="http://schemas.microsoft.com/office/drawing/2014/main" id="{A22238F2-C6EC-476F-8371-119AECBA5622}"/>
              </a:ext>
            </a:extLst>
          </p:cNvPr>
          <p:cNvSpPr>
            <a:spLocks noGrp="1"/>
          </p:cNvSpPr>
          <p:nvPr>
            <p:ph sz="half" idx="1"/>
          </p:nvPr>
        </p:nvSpPr>
        <p:spPr>
          <a:xfrm>
            <a:off x="432000" y="1511566"/>
            <a:ext cx="5472000" cy="4680434"/>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0505ED12-A431-4761-87A4-F05164BE0221}"/>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350103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Photo 2">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64B33BB-8F3A-42CE-BBDA-D08AA3266737}"/>
              </a:ext>
            </a:extLst>
          </p:cNvPr>
          <p:cNvSpPr>
            <a:spLocks noGrp="1"/>
          </p:cNvSpPr>
          <p:nvPr>
            <p:ph type="pic" sz="quarter" idx="36" hasCustomPrompt="1"/>
          </p:nvPr>
        </p:nvSpPr>
        <p:spPr>
          <a:xfrm>
            <a:off x="6282692" y="432000"/>
            <a:ext cx="5511800" cy="5760000"/>
          </a:xfrm>
          <a:custGeom>
            <a:avLst/>
            <a:gdLst>
              <a:gd name="connsiteX0" fmla="*/ 193823 w 5511800"/>
              <a:gd name="connsiteY0" fmla="*/ 0 h 5760000"/>
              <a:gd name="connsiteX1" fmla="*/ 5511800 w 5511800"/>
              <a:gd name="connsiteY1" fmla="*/ 0 h 5760000"/>
              <a:gd name="connsiteX2" fmla="*/ 5511800 w 5511800"/>
              <a:gd name="connsiteY2" fmla="*/ 5760000 h 5760000"/>
              <a:gd name="connsiteX3" fmla="*/ 193823 w 5511800"/>
              <a:gd name="connsiteY3" fmla="*/ 5760000 h 5760000"/>
              <a:gd name="connsiteX4" fmla="*/ 3937 w 5511800"/>
              <a:gd name="connsiteY4" fmla="*/ 5605239 h 5760000"/>
              <a:gd name="connsiteX5" fmla="*/ 0 w 5511800"/>
              <a:gd name="connsiteY5" fmla="*/ 5566186 h 5760000"/>
              <a:gd name="connsiteX6" fmla="*/ 0 w 5511800"/>
              <a:gd name="connsiteY6" fmla="*/ 193814 h 5760000"/>
              <a:gd name="connsiteX7" fmla="*/ 3937 w 5511800"/>
              <a:gd name="connsiteY7" fmla="*/ 154762 h 5760000"/>
              <a:gd name="connsiteX8" fmla="*/ 193823 w 5511800"/>
              <a:gd name="connsiteY8" fmla="*/ 0 h 57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11800" h="5760000">
                <a:moveTo>
                  <a:pt x="193823" y="0"/>
                </a:moveTo>
                <a:lnTo>
                  <a:pt x="5511800" y="0"/>
                </a:lnTo>
                <a:lnTo>
                  <a:pt x="5511800" y="5760000"/>
                </a:lnTo>
                <a:lnTo>
                  <a:pt x="193823" y="5760000"/>
                </a:lnTo>
                <a:cubicBezTo>
                  <a:pt x="100158" y="5760000"/>
                  <a:pt x="22011" y="5693561"/>
                  <a:pt x="3937" y="5605239"/>
                </a:cubicBezTo>
                <a:lnTo>
                  <a:pt x="0" y="5566186"/>
                </a:lnTo>
                <a:lnTo>
                  <a:pt x="0" y="193814"/>
                </a:lnTo>
                <a:lnTo>
                  <a:pt x="3937" y="154762"/>
                </a:lnTo>
                <a:cubicBezTo>
                  <a:pt x="22011" y="66440"/>
                  <a:pt x="100158" y="0"/>
                  <a:pt x="193823" y="0"/>
                </a:cubicBezTo>
                <a:close/>
              </a:path>
            </a:pathLst>
          </a:custGeom>
        </p:spPr>
        <p:txBody>
          <a:bodyPr wrap="square" tIns="0"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Photo</a:t>
            </a:r>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2000"/>
            <a:ext cx="5472000" cy="432000"/>
          </a:xfrm>
        </p:spPr>
        <p:txBody>
          <a:bodyPr/>
          <a:lstStyle>
            <a:lvl1pPr>
              <a:defRPr>
                <a:solidFill>
                  <a:schemeClr val="tx1">
                    <a:lumMod val="75000"/>
                    <a:lumOff val="25000"/>
                  </a:schemeClr>
                </a:solidFill>
              </a:defRPr>
            </a:lvl1pPr>
          </a:lstStyle>
          <a:p>
            <a:r>
              <a:rPr lang="en-US" noProof="0"/>
              <a:t>Click to edit page title</a:t>
            </a:r>
          </a:p>
        </p:txBody>
      </p:sp>
      <p:sp>
        <p:nvSpPr>
          <p:cNvPr id="10" name="Subtitle 2">
            <a:extLst>
              <a:ext uri="{FF2B5EF4-FFF2-40B4-BE49-F238E27FC236}">
                <a16:creationId xmlns:a16="http://schemas.microsoft.com/office/drawing/2014/main" id="{3FAEED1D-0E66-4F74-9455-675F5CB7EAD4}"/>
              </a:ext>
            </a:extLst>
          </p:cNvPr>
          <p:cNvSpPr>
            <a:spLocks noGrp="1"/>
          </p:cNvSpPr>
          <p:nvPr>
            <p:ph type="body" sz="quarter" idx="32" hasCustomPrompt="1"/>
          </p:nvPr>
        </p:nvSpPr>
        <p:spPr>
          <a:xfrm>
            <a:off x="431801" y="1008000"/>
            <a:ext cx="5472000"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ntent Placeholder 2">
            <a:extLst>
              <a:ext uri="{FF2B5EF4-FFF2-40B4-BE49-F238E27FC236}">
                <a16:creationId xmlns:a16="http://schemas.microsoft.com/office/drawing/2014/main" id="{A22238F2-C6EC-476F-8371-119AECBA5622}"/>
              </a:ext>
            </a:extLst>
          </p:cNvPr>
          <p:cNvSpPr>
            <a:spLocks noGrp="1"/>
          </p:cNvSpPr>
          <p:nvPr>
            <p:ph sz="half" idx="1"/>
          </p:nvPr>
        </p:nvSpPr>
        <p:spPr>
          <a:xfrm>
            <a:off x="432000" y="1511566"/>
            <a:ext cx="5472000" cy="4680434"/>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0505ED12-A431-4761-87A4-F05164BE0221}"/>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416292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Photo 3">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A7D77123-FDC4-48FD-9EFB-8A84F6069060}"/>
              </a:ext>
            </a:extLst>
          </p:cNvPr>
          <p:cNvSpPr>
            <a:spLocks noGrp="1"/>
          </p:cNvSpPr>
          <p:nvPr>
            <p:ph type="pic" sz="quarter" idx="14" hasCustomPrompt="1"/>
          </p:nvPr>
        </p:nvSpPr>
        <p:spPr>
          <a:xfrm>
            <a:off x="6812170" y="2376298"/>
            <a:ext cx="2405261" cy="2125239"/>
          </a:xfrm>
          <a:custGeom>
            <a:avLst/>
            <a:gdLst>
              <a:gd name="connsiteX0" fmla="*/ 1412122 w 4904790"/>
              <a:gd name="connsiteY0" fmla="*/ 0 h 4333769"/>
              <a:gd name="connsiteX1" fmla="*/ 3492669 w 4904790"/>
              <a:gd name="connsiteY1" fmla="*/ 0 h 4333769"/>
              <a:gd name="connsiteX2" fmla="*/ 3811717 w 4904790"/>
              <a:gd name="connsiteY2" fmla="*/ 188036 h 4333769"/>
              <a:gd name="connsiteX3" fmla="*/ 4854237 w 4904790"/>
              <a:gd name="connsiteY3" fmla="*/ 1983326 h 4333769"/>
              <a:gd name="connsiteX4" fmla="*/ 4854237 w 4904790"/>
              <a:gd name="connsiteY4" fmla="*/ 2350443 h 4333769"/>
              <a:gd name="connsiteX5" fmla="*/ 3811717 w 4904790"/>
              <a:gd name="connsiteY5" fmla="*/ 4145734 h 4333769"/>
              <a:gd name="connsiteX6" fmla="*/ 3492669 w 4904790"/>
              <a:gd name="connsiteY6" fmla="*/ 4333769 h 4333769"/>
              <a:gd name="connsiteX7" fmla="*/ 1412122 w 4904790"/>
              <a:gd name="connsiteY7" fmla="*/ 4333769 h 4333769"/>
              <a:gd name="connsiteX8" fmla="*/ 1088581 w 4904790"/>
              <a:gd name="connsiteY8" fmla="*/ 4145734 h 4333769"/>
              <a:gd name="connsiteX9" fmla="*/ 50554 w 4904790"/>
              <a:gd name="connsiteY9" fmla="*/ 2350443 h 4333769"/>
              <a:gd name="connsiteX10" fmla="*/ 50554 w 4904790"/>
              <a:gd name="connsiteY10" fmla="*/ 1983326 h 4333769"/>
              <a:gd name="connsiteX11" fmla="*/ 1088581 w 4904790"/>
              <a:gd name="connsiteY11" fmla="*/ 188036 h 4333769"/>
              <a:gd name="connsiteX12" fmla="*/ 1412122 w 4904790"/>
              <a:gd name="connsiteY12" fmla="*/ 0 h 433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4790" h="4333769">
                <a:moveTo>
                  <a:pt x="1412122" y="0"/>
                </a:moveTo>
                <a:cubicBezTo>
                  <a:pt x="1412122" y="0"/>
                  <a:pt x="1412122" y="0"/>
                  <a:pt x="3492669" y="0"/>
                </a:cubicBezTo>
                <a:cubicBezTo>
                  <a:pt x="3622985" y="0"/>
                  <a:pt x="3748806" y="71633"/>
                  <a:pt x="3811717" y="188036"/>
                </a:cubicBezTo>
                <a:cubicBezTo>
                  <a:pt x="3811717" y="188036"/>
                  <a:pt x="3811717" y="188036"/>
                  <a:pt x="4854237" y="1983326"/>
                </a:cubicBezTo>
                <a:cubicBezTo>
                  <a:pt x="4921642" y="2095252"/>
                  <a:pt x="4921642" y="2238517"/>
                  <a:pt x="4854237" y="2350443"/>
                </a:cubicBezTo>
                <a:cubicBezTo>
                  <a:pt x="4854237" y="2350443"/>
                  <a:pt x="4854237" y="2350443"/>
                  <a:pt x="3811717" y="4145734"/>
                </a:cubicBezTo>
                <a:cubicBezTo>
                  <a:pt x="3748806" y="4262137"/>
                  <a:pt x="3622985" y="4333769"/>
                  <a:pt x="3492669" y="4333769"/>
                </a:cubicBezTo>
                <a:cubicBezTo>
                  <a:pt x="3492669" y="4333769"/>
                  <a:pt x="3492669" y="4333769"/>
                  <a:pt x="1412122" y="4333769"/>
                </a:cubicBezTo>
                <a:cubicBezTo>
                  <a:pt x="1277313" y="4333769"/>
                  <a:pt x="1155985" y="4262137"/>
                  <a:pt x="1088581" y="4145734"/>
                </a:cubicBezTo>
                <a:cubicBezTo>
                  <a:pt x="1088581" y="4145734"/>
                  <a:pt x="1088581" y="4145734"/>
                  <a:pt x="50554" y="2350443"/>
                </a:cubicBezTo>
                <a:cubicBezTo>
                  <a:pt x="-16851" y="2238517"/>
                  <a:pt x="-16851" y="2095252"/>
                  <a:pt x="50554" y="1983326"/>
                </a:cubicBezTo>
                <a:cubicBezTo>
                  <a:pt x="50554" y="1983326"/>
                  <a:pt x="50554" y="1983326"/>
                  <a:pt x="1088581" y="188036"/>
                </a:cubicBezTo>
                <a:cubicBezTo>
                  <a:pt x="1155985" y="71633"/>
                  <a:pt x="1277313" y="0"/>
                  <a:pt x="1412122" y="0"/>
                </a:cubicBezTo>
                <a:close/>
              </a:path>
            </a:pathLst>
          </a:custGeom>
          <a:solidFill>
            <a:schemeClr val="bg1">
              <a:lumMod val="95000"/>
            </a:schemeClr>
          </a:solidFill>
        </p:spPr>
        <p:txBody>
          <a:bodyPr wrap="square"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2000"/>
            <a:ext cx="5472000" cy="432000"/>
          </a:xfrm>
        </p:spPr>
        <p:txBody>
          <a:bodyPr/>
          <a:lstStyle>
            <a:lvl1pPr>
              <a:defRPr>
                <a:solidFill>
                  <a:schemeClr val="tx1">
                    <a:lumMod val="75000"/>
                    <a:lumOff val="25000"/>
                  </a:schemeClr>
                </a:solidFill>
              </a:defRPr>
            </a:lvl1pPr>
          </a:lstStyle>
          <a:p>
            <a:r>
              <a:rPr lang="en-US" noProof="0"/>
              <a:t>Click to edit page title</a:t>
            </a:r>
          </a:p>
        </p:txBody>
      </p:sp>
      <p:sp>
        <p:nvSpPr>
          <p:cNvPr id="10" name="Subtitle 2">
            <a:extLst>
              <a:ext uri="{FF2B5EF4-FFF2-40B4-BE49-F238E27FC236}">
                <a16:creationId xmlns:a16="http://schemas.microsoft.com/office/drawing/2014/main" id="{3FAEED1D-0E66-4F74-9455-675F5CB7EAD4}"/>
              </a:ext>
            </a:extLst>
          </p:cNvPr>
          <p:cNvSpPr>
            <a:spLocks noGrp="1"/>
          </p:cNvSpPr>
          <p:nvPr>
            <p:ph type="body" sz="quarter" idx="32" hasCustomPrompt="1"/>
          </p:nvPr>
        </p:nvSpPr>
        <p:spPr>
          <a:xfrm>
            <a:off x="431801" y="1008000"/>
            <a:ext cx="5472000"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ntent Placeholder 2">
            <a:extLst>
              <a:ext uri="{FF2B5EF4-FFF2-40B4-BE49-F238E27FC236}">
                <a16:creationId xmlns:a16="http://schemas.microsoft.com/office/drawing/2014/main" id="{A22238F2-C6EC-476F-8371-119AECBA5622}"/>
              </a:ext>
            </a:extLst>
          </p:cNvPr>
          <p:cNvSpPr>
            <a:spLocks noGrp="1"/>
          </p:cNvSpPr>
          <p:nvPr>
            <p:ph sz="half" idx="1"/>
          </p:nvPr>
        </p:nvSpPr>
        <p:spPr>
          <a:xfrm>
            <a:off x="432000" y="1511566"/>
            <a:ext cx="5472000" cy="4680434"/>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a:xfrm>
            <a:off x="432000" y="6465991"/>
            <a:ext cx="5484930" cy="201532"/>
          </a:xfrm>
        </p:spPr>
        <p:txBody>
          <a:bodyPr/>
          <a:lstStyle/>
          <a:p>
            <a:r>
              <a:rPr lang="en-US" noProof="0" dirty="0"/>
              <a:t>RECAM SOLUTIONS PRIVATE LIMITED</a:t>
            </a:r>
          </a:p>
        </p:txBody>
      </p:sp>
      <p:sp>
        <p:nvSpPr>
          <p:cNvPr id="5" name="Slide Number Placeholder 4">
            <a:extLst>
              <a:ext uri="{FF2B5EF4-FFF2-40B4-BE49-F238E27FC236}">
                <a16:creationId xmlns:a16="http://schemas.microsoft.com/office/drawing/2014/main" id="{0505ED12-A431-4761-87A4-F05164BE0221}"/>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8" name="Picture Placeholder 7">
            <a:extLst>
              <a:ext uri="{FF2B5EF4-FFF2-40B4-BE49-F238E27FC236}">
                <a16:creationId xmlns:a16="http://schemas.microsoft.com/office/drawing/2014/main" id="{01317B12-44C8-4227-9EB8-973D2226E63F}"/>
              </a:ext>
            </a:extLst>
          </p:cNvPr>
          <p:cNvSpPr>
            <a:spLocks noGrp="1"/>
          </p:cNvSpPr>
          <p:nvPr>
            <p:ph type="pic" sz="quarter" idx="34" hasCustomPrompt="1"/>
          </p:nvPr>
        </p:nvSpPr>
        <p:spPr>
          <a:xfrm>
            <a:off x="8812420" y="1176148"/>
            <a:ext cx="2405261" cy="2125239"/>
          </a:xfrm>
          <a:custGeom>
            <a:avLst/>
            <a:gdLst>
              <a:gd name="connsiteX0" fmla="*/ 1412122 w 4904790"/>
              <a:gd name="connsiteY0" fmla="*/ 0 h 4333769"/>
              <a:gd name="connsiteX1" fmla="*/ 3492669 w 4904790"/>
              <a:gd name="connsiteY1" fmla="*/ 0 h 4333769"/>
              <a:gd name="connsiteX2" fmla="*/ 3811717 w 4904790"/>
              <a:gd name="connsiteY2" fmla="*/ 188036 h 4333769"/>
              <a:gd name="connsiteX3" fmla="*/ 4854237 w 4904790"/>
              <a:gd name="connsiteY3" fmla="*/ 1983326 h 4333769"/>
              <a:gd name="connsiteX4" fmla="*/ 4854237 w 4904790"/>
              <a:gd name="connsiteY4" fmla="*/ 2350443 h 4333769"/>
              <a:gd name="connsiteX5" fmla="*/ 3811717 w 4904790"/>
              <a:gd name="connsiteY5" fmla="*/ 4145734 h 4333769"/>
              <a:gd name="connsiteX6" fmla="*/ 3492669 w 4904790"/>
              <a:gd name="connsiteY6" fmla="*/ 4333769 h 4333769"/>
              <a:gd name="connsiteX7" fmla="*/ 1412122 w 4904790"/>
              <a:gd name="connsiteY7" fmla="*/ 4333769 h 4333769"/>
              <a:gd name="connsiteX8" fmla="*/ 1088581 w 4904790"/>
              <a:gd name="connsiteY8" fmla="*/ 4145734 h 4333769"/>
              <a:gd name="connsiteX9" fmla="*/ 50554 w 4904790"/>
              <a:gd name="connsiteY9" fmla="*/ 2350443 h 4333769"/>
              <a:gd name="connsiteX10" fmla="*/ 50554 w 4904790"/>
              <a:gd name="connsiteY10" fmla="*/ 1983326 h 4333769"/>
              <a:gd name="connsiteX11" fmla="*/ 1088581 w 4904790"/>
              <a:gd name="connsiteY11" fmla="*/ 188036 h 4333769"/>
              <a:gd name="connsiteX12" fmla="*/ 1412122 w 4904790"/>
              <a:gd name="connsiteY12" fmla="*/ 0 h 433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4790" h="4333769">
                <a:moveTo>
                  <a:pt x="1412122" y="0"/>
                </a:moveTo>
                <a:cubicBezTo>
                  <a:pt x="1412122" y="0"/>
                  <a:pt x="1412122" y="0"/>
                  <a:pt x="3492669" y="0"/>
                </a:cubicBezTo>
                <a:cubicBezTo>
                  <a:pt x="3622985" y="0"/>
                  <a:pt x="3748806" y="71633"/>
                  <a:pt x="3811717" y="188036"/>
                </a:cubicBezTo>
                <a:cubicBezTo>
                  <a:pt x="3811717" y="188036"/>
                  <a:pt x="3811717" y="188036"/>
                  <a:pt x="4854237" y="1983326"/>
                </a:cubicBezTo>
                <a:cubicBezTo>
                  <a:pt x="4921642" y="2095252"/>
                  <a:pt x="4921642" y="2238517"/>
                  <a:pt x="4854237" y="2350443"/>
                </a:cubicBezTo>
                <a:cubicBezTo>
                  <a:pt x="4854237" y="2350443"/>
                  <a:pt x="4854237" y="2350443"/>
                  <a:pt x="3811717" y="4145734"/>
                </a:cubicBezTo>
                <a:cubicBezTo>
                  <a:pt x="3748806" y="4262137"/>
                  <a:pt x="3622985" y="4333769"/>
                  <a:pt x="3492669" y="4333769"/>
                </a:cubicBezTo>
                <a:cubicBezTo>
                  <a:pt x="3492669" y="4333769"/>
                  <a:pt x="3492669" y="4333769"/>
                  <a:pt x="1412122" y="4333769"/>
                </a:cubicBezTo>
                <a:cubicBezTo>
                  <a:pt x="1277313" y="4333769"/>
                  <a:pt x="1155985" y="4262137"/>
                  <a:pt x="1088581" y="4145734"/>
                </a:cubicBezTo>
                <a:cubicBezTo>
                  <a:pt x="1088581" y="4145734"/>
                  <a:pt x="1088581" y="4145734"/>
                  <a:pt x="50554" y="2350443"/>
                </a:cubicBezTo>
                <a:cubicBezTo>
                  <a:pt x="-16851" y="2238517"/>
                  <a:pt x="-16851" y="2095252"/>
                  <a:pt x="50554" y="1983326"/>
                </a:cubicBezTo>
                <a:cubicBezTo>
                  <a:pt x="50554" y="1983326"/>
                  <a:pt x="50554" y="1983326"/>
                  <a:pt x="1088581" y="188036"/>
                </a:cubicBezTo>
                <a:cubicBezTo>
                  <a:pt x="1155985" y="71633"/>
                  <a:pt x="1277313" y="0"/>
                  <a:pt x="1412122" y="0"/>
                </a:cubicBezTo>
                <a:close/>
              </a:path>
            </a:pathLst>
          </a:custGeom>
          <a:solidFill>
            <a:schemeClr val="bg1">
              <a:lumMod val="95000"/>
            </a:schemeClr>
          </a:solidFill>
        </p:spPr>
        <p:txBody>
          <a:bodyPr wrap="square"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
        <p:nvSpPr>
          <p:cNvPr id="9" name="Picture Placeholder 8">
            <a:extLst>
              <a:ext uri="{FF2B5EF4-FFF2-40B4-BE49-F238E27FC236}">
                <a16:creationId xmlns:a16="http://schemas.microsoft.com/office/drawing/2014/main" id="{1AD2255F-36DA-4BDE-B54D-F94F14B68B6C}"/>
              </a:ext>
            </a:extLst>
          </p:cNvPr>
          <p:cNvSpPr>
            <a:spLocks noGrp="1"/>
          </p:cNvSpPr>
          <p:nvPr>
            <p:ph type="pic" sz="quarter" idx="35" hasCustomPrompt="1"/>
          </p:nvPr>
        </p:nvSpPr>
        <p:spPr>
          <a:xfrm>
            <a:off x="8812419" y="3552739"/>
            <a:ext cx="2405261" cy="2125239"/>
          </a:xfrm>
          <a:custGeom>
            <a:avLst/>
            <a:gdLst>
              <a:gd name="connsiteX0" fmla="*/ 1412122 w 4904790"/>
              <a:gd name="connsiteY0" fmla="*/ 0 h 4333769"/>
              <a:gd name="connsiteX1" fmla="*/ 3492669 w 4904790"/>
              <a:gd name="connsiteY1" fmla="*/ 0 h 4333769"/>
              <a:gd name="connsiteX2" fmla="*/ 3811717 w 4904790"/>
              <a:gd name="connsiteY2" fmla="*/ 188036 h 4333769"/>
              <a:gd name="connsiteX3" fmla="*/ 4854237 w 4904790"/>
              <a:gd name="connsiteY3" fmla="*/ 1983326 h 4333769"/>
              <a:gd name="connsiteX4" fmla="*/ 4854237 w 4904790"/>
              <a:gd name="connsiteY4" fmla="*/ 2350443 h 4333769"/>
              <a:gd name="connsiteX5" fmla="*/ 3811717 w 4904790"/>
              <a:gd name="connsiteY5" fmla="*/ 4145734 h 4333769"/>
              <a:gd name="connsiteX6" fmla="*/ 3492669 w 4904790"/>
              <a:gd name="connsiteY6" fmla="*/ 4333769 h 4333769"/>
              <a:gd name="connsiteX7" fmla="*/ 1412122 w 4904790"/>
              <a:gd name="connsiteY7" fmla="*/ 4333769 h 4333769"/>
              <a:gd name="connsiteX8" fmla="*/ 1088581 w 4904790"/>
              <a:gd name="connsiteY8" fmla="*/ 4145734 h 4333769"/>
              <a:gd name="connsiteX9" fmla="*/ 50554 w 4904790"/>
              <a:gd name="connsiteY9" fmla="*/ 2350443 h 4333769"/>
              <a:gd name="connsiteX10" fmla="*/ 50554 w 4904790"/>
              <a:gd name="connsiteY10" fmla="*/ 1983326 h 4333769"/>
              <a:gd name="connsiteX11" fmla="*/ 1088581 w 4904790"/>
              <a:gd name="connsiteY11" fmla="*/ 188036 h 4333769"/>
              <a:gd name="connsiteX12" fmla="*/ 1412122 w 4904790"/>
              <a:gd name="connsiteY12" fmla="*/ 0 h 433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4790" h="4333769">
                <a:moveTo>
                  <a:pt x="1412122" y="0"/>
                </a:moveTo>
                <a:cubicBezTo>
                  <a:pt x="1412122" y="0"/>
                  <a:pt x="1412122" y="0"/>
                  <a:pt x="3492669" y="0"/>
                </a:cubicBezTo>
                <a:cubicBezTo>
                  <a:pt x="3622985" y="0"/>
                  <a:pt x="3748806" y="71633"/>
                  <a:pt x="3811717" y="188036"/>
                </a:cubicBezTo>
                <a:cubicBezTo>
                  <a:pt x="3811717" y="188036"/>
                  <a:pt x="3811717" y="188036"/>
                  <a:pt x="4854237" y="1983326"/>
                </a:cubicBezTo>
                <a:cubicBezTo>
                  <a:pt x="4921642" y="2095252"/>
                  <a:pt x="4921642" y="2238517"/>
                  <a:pt x="4854237" y="2350443"/>
                </a:cubicBezTo>
                <a:cubicBezTo>
                  <a:pt x="4854237" y="2350443"/>
                  <a:pt x="4854237" y="2350443"/>
                  <a:pt x="3811717" y="4145734"/>
                </a:cubicBezTo>
                <a:cubicBezTo>
                  <a:pt x="3748806" y="4262137"/>
                  <a:pt x="3622985" y="4333769"/>
                  <a:pt x="3492669" y="4333769"/>
                </a:cubicBezTo>
                <a:cubicBezTo>
                  <a:pt x="3492669" y="4333769"/>
                  <a:pt x="3492669" y="4333769"/>
                  <a:pt x="1412122" y="4333769"/>
                </a:cubicBezTo>
                <a:cubicBezTo>
                  <a:pt x="1277313" y="4333769"/>
                  <a:pt x="1155985" y="4262137"/>
                  <a:pt x="1088581" y="4145734"/>
                </a:cubicBezTo>
                <a:cubicBezTo>
                  <a:pt x="1088581" y="4145734"/>
                  <a:pt x="1088581" y="4145734"/>
                  <a:pt x="50554" y="2350443"/>
                </a:cubicBezTo>
                <a:cubicBezTo>
                  <a:pt x="-16851" y="2238517"/>
                  <a:pt x="-16851" y="2095252"/>
                  <a:pt x="50554" y="1983326"/>
                </a:cubicBezTo>
                <a:cubicBezTo>
                  <a:pt x="50554" y="1983326"/>
                  <a:pt x="50554" y="1983326"/>
                  <a:pt x="1088581" y="188036"/>
                </a:cubicBezTo>
                <a:cubicBezTo>
                  <a:pt x="1155985" y="71633"/>
                  <a:pt x="1277313" y="0"/>
                  <a:pt x="1412122" y="0"/>
                </a:cubicBezTo>
                <a:close/>
              </a:path>
            </a:pathLst>
          </a:custGeom>
          <a:solidFill>
            <a:schemeClr val="bg1">
              <a:lumMod val="95000"/>
            </a:schemeClr>
          </a:solidFill>
        </p:spPr>
        <p:txBody>
          <a:bodyPr wrap="square"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Tree>
    <p:extLst>
      <p:ext uri="{BB962C8B-B14F-4D97-AF65-F5344CB8AC3E}">
        <p14:creationId xmlns:p14="http://schemas.microsoft.com/office/powerpoint/2010/main" val="2829556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with Subtitle">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CD92D281-07CD-478F-9BF5-BA7D43439A3D}"/>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B2C53265-8805-42B3-82B4-151EFBC42731}"/>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3" name="Freeform 5">
            <a:extLst>
              <a:ext uri="{FF2B5EF4-FFF2-40B4-BE49-F238E27FC236}">
                <a16:creationId xmlns:a16="http://schemas.microsoft.com/office/drawing/2014/main" id="{D0111EB4-98AF-4EB7-878B-31FD32A95141}"/>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4" name="Freeform 5">
            <a:extLst>
              <a:ext uri="{FF2B5EF4-FFF2-40B4-BE49-F238E27FC236}">
                <a16:creationId xmlns:a16="http://schemas.microsoft.com/office/drawing/2014/main" id="{33809002-30A9-49C0-BE36-B14DD1E4D872}"/>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5" name="Freeform 5">
            <a:extLst>
              <a:ext uri="{FF2B5EF4-FFF2-40B4-BE49-F238E27FC236}">
                <a16:creationId xmlns:a16="http://schemas.microsoft.com/office/drawing/2014/main" id="{FFD5C582-B212-4ADA-AB1B-0481AA39C3A9}"/>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3F288DD7-6DAF-436D-B04A-EBCCAA36917C}"/>
              </a:ext>
            </a:extLst>
          </p:cNvPr>
          <p:cNvSpPr>
            <a:spLocks noGrp="1"/>
          </p:cNvSpPr>
          <p:nvPr>
            <p:ph type="title" hasCustomPrompt="1"/>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page title</a:t>
            </a:r>
          </a:p>
        </p:txBody>
      </p:sp>
      <p:sp>
        <p:nvSpPr>
          <p:cNvPr id="9" name="Subtitle 2">
            <a:extLst>
              <a:ext uri="{FF2B5EF4-FFF2-40B4-BE49-F238E27FC236}">
                <a16:creationId xmlns:a16="http://schemas.microsoft.com/office/drawing/2014/main" id="{E4633398-8EC3-417B-BEA6-101D8F224678}"/>
              </a:ext>
            </a:extLst>
          </p:cNvPr>
          <p:cNvSpPr>
            <a:spLocks noGrp="1"/>
          </p:cNvSpPr>
          <p:nvPr>
            <p:ph type="body" sz="quarter" idx="32" hasCustomPrompt="1"/>
          </p:nvPr>
        </p:nvSpPr>
        <p:spPr>
          <a:xfrm>
            <a:off x="431800" y="1008000"/>
            <a:ext cx="11339513"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mparison Left Placeholder 1">
            <a:extLst>
              <a:ext uri="{FF2B5EF4-FFF2-40B4-BE49-F238E27FC236}">
                <a16:creationId xmlns:a16="http://schemas.microsoft.com/office/drawing/2014/main" id="{9322B50D-6A7D-41C6-BA57-613BC231DF36}"/>
              </a:ext>
            </a:extLst>
          </p:cNvPr>
          <p:cNvSpPr>
            <a:spLocks noGrp="1"/>
          </p:cNvSpPr>
          <p:nvPr>
            <p:ph type="body" idx="1"/>
          </p:nvPr>
        </p:nvSpPr>
        <p:spPr>
          <a:xfrm>
            <a:off x="432000" y="1515834"/>
            <a:ext cx="5472000" cy="360000"/>
          </a:xfrm>
        </p:spPr>
        <p:txBody>
          <a:bodyPr anchor="t"/>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4" name="Content Placeholder 2">
            <a:extLst>
              <a:ext uri="{FF2B5EF4-FFF2-40B4-BE49-F238E27FC236}">
                <a16:creationId xmlns:a16="http://schemas.microsoft.com/office/drawing/2014/main" id="{9FD584DA-F775-47B8-A1D7-6556AD5FCBD2}"/>
              </a:ext>
            </a:extLst>
          </p:cNvPr>
          <p:cNvSpPr>
            <a:spLocks noGrp="1"/>
          </p:cNvSpPr>
          <p:nvPr>
            <p:ph sz="half" idx="2"/>
          </p:nvPr>
        </p:nvSpPr>
        <p:spPr>
          <a:xfrm>
            <a:off x="432000" y="2023668"/>
            <a:ext cx="5472000" cy="4168332"/>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Comparison Left Placeholder 2">
            <a:extLst>
              <a:ext uri="{FF2B5EF4-FFF2-40B4-BE49-F238E27FC236}">
                <a16:creationId xmlns:a16="http://schemas.microsoft.com/office/drawing/2014/main" id="{78A963F8-6F6E-440E-B3B3-DDE13C083A36}"/>
              </a:ext>
            </a:extLst>
          </p:cNvPr>
          <p:cNvSpPr>
            <a:spLocks noGrp="1"/>
          </p:cNvSpPr>
          <p:nvPr>
            <p:ph type="body" sz="quarter" idx="13"/>
          </p:nvPr>
        </p:nvSpPr>
        <p:spPr>
          <a:xfrm>
            <a:off x="6300000" y="1516359"/>
            <a:ext cx="5472000" cy="358775"/>
          </a:xfrm>
        </p:spPr>
        <p:txBody>
          <a:bodyPr/>
          <a:lstStyle>
            <a:lvl1pPr marL="0" indent="0">
              <a:buNone/>
              <a:defRPr sz="2400" b="1"/>
            </a:lvl1pPr>
          </a:lstStyle>
          <a:p>
            <a:pPr lvl="0"/>
            <a:r>
              <a:rPr lang="en-US" noProof="0"/>
              <a:t>Edit Master text styles</a:t>
            </a:r>
          </a:p>
        </p:txBody>
      </p:sp>
      <p:sp>
        <p:nvSpPr>
          <p:cNvPr id="8" name="Text Placeholder 4">
            <a:extLst>
              <a:ext uri="{FF2B5EF4-FFF2-40B4-BE49-F238E27FC236}">
                <a16:creationId xmlns:a16="http://schemas.microsoft.com/office/drawing/2014/main" id="{DF0A5256-B267-47DA-858A-0F3867CB6139}"/>
              </a:ext>
            </a:extLst>
          </p:cNvPr>
          <p:cNvSpPr>
            <a:spLocks noGrp="1"/>
          </p:cNvSpPr>
          <p:nvPr>
            <p:ph type="body" sz="quarter" idx="12"/>
          </p:nvPr>
        </p:nvSpPr>
        <p:spPr>
          <a:xfrm>
            <a:off x="6299887" y="2020359"/>
            <a:ext cx="5472113" cy="4170891"/>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p:txBody>
          <a:bodyPr/>
          <a:lstStyle/>
          <a:p>
            <a:r>
              <a:rPr lang="en-US" noProof="0"/>
              <a:t>RECAM SOLUTIONS PRIVATE LIMITED</a:t>
            </a:r>
            <a:endParaRPr lang="en-US" noProof="0" dirty="0"/>
          </a:p>
        </p:txBody>
      </p:sp>
      <p:sp>
        <p:nvSpPr>
          <p:cNvPr id="6" name="Slide Number Placeholder 5">
            <a:extLst>
              <a:ext uri="{FF2B5EF4-FFF2-40B4-BE49-F238E27FC236}">
                <a16:creationId xmlns:a16="http://schemas.microsoft.com/office/drawing/2014/main" id="{18733E7E-50D2-4F6C-9DF2-CF4C98C4B847}"/>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2509955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90ED7CE-A9D2-4D19-B978-56BFB74E657C}"/>
              </a:ext>
            </a:extLst>
          </p:cNvPr>
          <p:cNvSpPr>
            <a:spLocks noGrp="1"/>
          </p:cNvSpPr>
          <p:nvPr>
            <p:ph type="pic" sz="quarter" idx="14" hasCustomPrompt="1"/>
          </p:nvPr>
        </p:nvSpPr>
        <p:spPr>
          <a:xfrm>
            <a:off x="0" y="0"/>
            <a:ext cx="11771313" cy="6191250"/>
          </a:xfrm>
          <a:solidFill>
            <a:schemeClr val="bg1">
              <a:lumMod val="95000"/>
            </a:schemeClr>
          </a:solidFill>
        </p:spPr>
        <p:txBody>
          <a:bodyPr anchor="ct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2" name="Slide Number Placeholder 1">
            <a:extLst>
              <a:ext uri="{FF2B5EF4-FFF2-40B4-BE49-F238E27FC236}">
                <a16:creationId xmlns:a16="http://schemas.microsoft.com/office/drawing/2014/main" id="{8B3D119C-DBF5-4B4F-BE38-7BD7B5C8A5D0}"/>
              </a:ext>
            </a:extLst>
          </p:cNvPr>
          <p:cNvSpPr>
            <a:spLocks noGrp="1"/>
          </p:cNvSpPr>
          <p:nvPr>
            <p:ph type="sldNum" sz="quarter" idx="15"/>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6" name="Title 1">
            <a:extLst>
              <a:ext uri="{FF2B5EF4-FFF2-40B4-BE49-F238E27FC236}">
                <a16:creationId xmlns:a16="http://schemas.microsoft.com/office/drawing/2014/main" id="{BBC3BEE7-44AC-45BC-B4E7-93E3454EB83C}"/>
              </a:ext>
            </a:extLst>
          </p:cNvPr>
          <p:cNvSpPr>
            <a:spLocks noGrp="1"/>
          </p:cNvSpPr>
          <p:nvPr>
            <p:ph type="ctrTitle" hasCustomPrompt="1"/>
          </p:nvPr>
        </p:nvSpPr>
        <p:spPr>
          <a:xfrm>
            <a:off x="420687" y="5066452"/>
            <a:ext cx="4459766" cy="539345"/>
          </a:xfrm>
          <a:prstGeom prst="roundRect">
            <a:avLst>
              <a:gd name="adj" fmla="val 10086"/>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108000" rIns="180000" bIns="0" anchor="t"/>
          <a:lstStyle>
            <a:lvl1pPr algn="l">
              <a:lnSpc>
                <a:spcPct val="100000"/>
              </a:lnSpc>
              <a:defRPr sz="1800" b="0" spc="0">
                <a:solidFill>
                  <a:schemeClr val="bg1">
                    <a:lumMod val="95000"/>
                  </a:schemeClr>
                </a:solidFill>
                <a:latin typeface="+mn-lt"/>
              </a:defRPr>
            </a:lvl1pPr>
          </a:lstStyle>
          <a:p>
            <a:r>
              <a:rPr lang="en-US" noProof="0"/>
              <a:t>Enter your caption</a:t>
            </a:r>
          </a:p>
        </p:txBody>
      </p:sp>
    </p:spTree>
    <p:extLst>
      <p:ext uri="{BB962C8B-B14F-4D97-AF65-F5344CB8AC3E}">
        <p14:creationId xmlns:p14="http://schemas.microsoft.com/office/powerpoint/2010/main" val="1987784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90F41A2-6535-4CA6-81E4-026A5B56D9D7}"/>
              </a:ext>
            </a:extLst>
          </p:cNvPr>
          <p:cNvSpPr>
            <a:spLocks noGrp="1"/>
          </p:cNvSpPr>
          <p:nvPr>
            <p:ph type="title"/>
          </p:nvPr>
        </p:nvSpPr>
        <p:spPr>
          <a:xfrm>
            <a:off x="432000" y="432000"/>
            <a:ext cx="11328000" cy="432000"/>
          </a:xfrm>
          <a:prstGeom prst="rect">
            <a:avLst/>
          </a:prstGeom>
        </p:spPr>
        <p:txBody>
          <a:bodyPr vert="horz" lIns="0" tIns="0" rIns="0" bIns="0" rtlCol="0" anchor="ctr">
            <a:noAutofit/>
          </a:bodyPr>
          <a:lstStyle/>
          <a:p>
            <a:r>
              <a:rPr lang="en-US" noProof="0"/>
              <a:t>Click to edit page title</a:t>
            </a:r>
          </a:p>
        </p:txBody>
      </p:sp>
      <p:sp>
        <p:nvSpPr>
          <p:cNvPr id="3" name="Text Placeholder 2">
            <a:extLst>
              <a:ext uri="{FF2B5EF4-FFF2-40B4-BE49-F238E27FC236}">
                <a16:creationId xmlns:a16="http://schemas.microsoft.com/office/drawing/2014/main" id="{213AB95C-7DD4-4796-80E4-1B7466A2A037}"/>
              </a:ext>
            </a:extLst>
          </p:cNvPr>
          <p:cNvSpPr>
            <a:spLocks noGrp="1"/>
          </p:cNvSpPr>
          <p:nvPr>
            <p:ph type="body" idx="1"/>
          </p:nvPr>
        </p:nvSpPr>
        <p:spPr>
          <a:xfrm>
            <a:off x="432000" y="1512000"/>
            <a:ext cx="11328000" cy="4679250"/>
          </a:xfrm>
          <a:prstGeom prst="rect">
            <a:avLst/>
          </a:prstGeom>
        </p:spPr>
        <p:txBody>
          <a:bodyPr vert="horz" lIns="0" tIns="0" rIns="0" bIns="0" rtlCol="0">
            <a:no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58879C91-B77F-4273-9A27-A3535FB889DB}"/>
              </a:ext>
            </a:extLst>
          </p:cNvPr>
          <p:cNvSpPr>
            <a:spLocks noGrp="1"/>
          </p:cNvSpPr>
          <p:nvPr>
            <p:ph type="ftr" sz="quarter" idx="3"/>
          </p:nvPr>
        </p:nvSpPr>
        <p:spPr>
          <a:xfrm>
            <a:off x="432000" y="6544372"/>
            <a:ext cx="5484930" cy="201532"/>
          </a:xfrm>
          <a:prstGeom prst="rect">
            <a:avLst/>
          </a:prstGeom>
          <a:noFill/>
        </p:spPr>
        <p:txBody>
          <a:bodyPr vert="horz" lIns="0" tIns="0" rIns="0" bIns="0" rtlCol="0" anchor="ctr"/>
          <a:lstStyle>
            <a:lvl1pPr algn="l">
              <a:defRPr sz="1200">
                <a:solidFill>
                  <a:schemeClr val="tx1">
                    <a:lumMod val="75000"/>
                    <a:lumOff val="25000"/>
                  </a:schemeClr>
                </a:solidFill>
              </a:defRPr>
            </a:lvl1pPr>
          </a:lstStyle>
          <a:p>
            <a:r>
              <a:rPr lang="en-US" noProof="0" dirty="0"/>
              <a:t>RECAM SOLUTIONS PRIVATE LIMITED</a:t>
            </a:r>
          </a:p>
        </p:txBody>
      </p:sp>
      <p:pic>
        <p:nvPicPr>
          <p:cNvPr id="4" name="Picture 3"/>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10074939" y="6182974"/>
            <a:ext cx="1720821" cy="675026"/>
          </a:xfrm>
          <a:prstGeom prst="rect">
            <a:avLst/>
          </a:prstGeom>
        </p:spPr>
      </p:pic>
    </p:spTree>
    <p:extLst>
      <p:ext uri="{BB962C8B-B14F-4D97-AF65-F5344CB8AC3E}">
        <p14:creationId xmlns:p14="http://schemas.microsoft.com/office/powerpoint/2010/main" val="946163275"/>
      </p:ext>
    </p:extLst>
  </p:cSld>
  <p:clrMap bg1="lt1" tx1="dk1" bg2="lt2" tx2="dk2" accent1="accent1" accent2="accent2" accent3="accent3" accent4="accent4" accent5="accent5" accent6="accent6" hlink="hlink" folHlink="folHlink"/>
  <p:sldLayoutIdLst>
    <p:sldLayoutId id="2147483654" r:id="rId1"/>
    <p:sldLayoutId id="2147483649" r:id="rId2"/>
    <p:sldLayoutId id="2147483662" r:id="rId3"/>
    <p:sldLayoutId id="2147483663" r:id="rId4"/>
    <p:sldLayoutId id="2147483658" r:id="rId5"/>
    <p:sldLayoutId id="2147483665" r:id="rId6"/>
    <p:sldLayoutId id="2147483666" r:id="rId7"/>
    <p:sldLayoutId id="2147483659" r:id="rId8"/>
    <p:sldLayoutId id="2147483660" r:id="rId9"/>
    <p:sldLayoutId id="2147483664" r:id="rId10"/>
    <p:sldLayoutId id="2147483656" r:id="rId11"/>
    <p:sldLayoutId id="2147483657" r:id="rId12"/>
    <p:sldLayoutId id="2147483667" r:id="rId13"/>
    <p:sldLayoutId id="2147483668" r:id="rId14"/>
    <p:sldLayoutId id="2147483650" r:id="rId15"/>
    <p:sldLayoutId id="2147483652" r:id="rId16"/>
    <p:sldLayoutId id="2147483669" r:id="rId17"/>
    <p:sldLayoutId id="2147483671" r:id="rId18"/>
    <p:sldLayoutId id="2147483672" r:id="rId19"/>
    <p:sldLayoutId id="2147483670" r:id="rId20"/>
    <p:sldLayoutId id="2147483673" r:id="rId21"/>
    <p:sldLayoutId id="2147483655" r:id="rId22"/>
  </p:sldLayoutIdLst>
  <p:hf sldNum="0" hd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10.xml"/><Relationship Id="rId6" Type="http://schemas.openxmlformats.org/officeDocument/2006/relationships/image" Target="../media/image16.sv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752" b="1752"/>
          <a:stretch>
            <a:fillRect/>
          </a:stretch>
        </p:blipFill>
        <p:spPr>
          <a:xfrm>
            <a:off x="1948" y="0"/>
            <a:ext cx="10655455" cy="6858000"/>
          </a:xfrm>
        </p:spPr>
      </p:pic>
      <p:sp>
        <p:nvSpPr>
          <p:cNvPr id="25" name="TextBox 24">
            <a:extLst>
              <a:ext uri="{FF2B5EF4-FFF2-40B4-BE49-F238E27FC236}">
                <a16:creationId xmlns:a16="http://schemas.microsoft.com/office/drawing/2014/main" id="{7EF238CB-AB58-4787-8F9C-A1C16929A2FA}"/>
              </a:ext>
              <a:ext uri="{C183D7F6-B498-43B3-948B-1728B52AA6E4}">
                <adec:decorative xmlns:adec="http://schemas.microsoft.com/office/drawing/2017/decorative" val="1"/>
              </a:ext>
            </a:extLst>
          </p:cNvPr>
          <p:cNvSpPr txBox="1">
            <a:spLocks/>
          </p:cNvSpPr>
          <p:nvPr/>
        </p:nvSpPr>
        <p:spPr>
          <a:xfrm flipH="1">
            <a:off x="-1" y="3914775"/>
            <a:ext cx="1481849" cy="2200275"/>
          </a:xfrm>
          <a:custGeom>
            <a:avLst/>
            <a:gdLst>
              <a:gd name="connsiteX0" fmla="*/ 1494549 w 1494549"/>
              <a:gd name="connsiteY0" fmla="*/ 0 h 2200275"/>
              <a:gd name="connsiteX1" fmla="*/ 100333 w 1494549"/>
              <a:gd name="connsiteY1" fmla="*/ 0 h 2200275"/>
              <a:gd name="connsiteX2" fmla="*/ 0 w 1494549"/>
              <a:gd name="connsiteY2" fmla="*/ 100333 h 2200275"/>
              <a:gd name="connsiteX3" fmla="*/ 0 w 1494549"/>
              <a:gd name="connsiteY3" fmla="*/ 2099942 h 2200275"/>
              <a:gd name="connsiteX4" fmla="*/ 100333 w 1494549"/>
              <a:gd name="connsiteY4" fmla="*/ 2200275 h 2200275"/>
              <a:gd name="connsiteX5" fmla="*/ 1494549 w 1494549"/>
              <a:gd name="connsiteY5" fmla="*/ 2200275 h 220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4549" h="2200275">
                <a:moveTo>
                  <a:pt x="1494549" y="0"/>
                </a:moveTo>
                <a:lnTo>
                  <a:pt x="100333" y="0"/>
                </a:lnTo>
                <a:cubicBezTo>
                  <a:pt x="44921" y="0"/>
                  <a:pt x="0" y="44921"/>
                  <a:pt x="0" y="100333"/>
                </a:cubicBezTo>
                <a:lnTo>
                  <a:pt x="0" y="2099942"/>
                </a:lnTo>
                <a:cubicBezTo>
                  <a:pt x="0" y="2155354"/>
                  <a:pt x="44921" y="2200275"/>
                  <a:pt x="100333" y="2200275"/>
                </a:cubicBezTo>
                <a:lnTo>
                  <a:pt x="1494549" y="2200275"/>
                </a:lnTo>
                <a:close/>
              </a:path>
            </a:pathLst>
          </a:custGeom>
          <a:gradFill>
            <a:gsLst>
              <a:gs pos="100000">
                <a:schemeClr val="tx1">
                  <a:lumMod val="75000"/>
                  <a:lumOff val="25000"/>
                </a:schemeClr>
              </a:gs>
              <a:gs pos="0">
                <a:schemeClr val="tx1"/>
              </a:gs>
            </a:gsLst>
            <a:lin ang="0" scaled="0"/>
          </a:gradFill>
          <a:ln w="3175">
            <a:solidFill>
              <a:schemeClr val="tx1">
                <a:lumMod val="85000"/>
                <a:lumOff val="15000"/>
              </a:schemeClr>
            </a:solidFill>
          </a:ln>
        </p:spPr>
        <p:txBody>
          <a:bodyPr vert="horz" wrap="square" lIns="180000" tIns="288000" rIns="180000" bIns="180000" rtlCol="0" anchor="t">
            <a:noAutofit/>
          </a:bodyPr>
          <a:lstStyle>
            <a:lvl1pPr algn="l" defTabSz="914400" rtl="0" eaLnBrk="1" latinLnBrk="0" hangingPunct="1">
              <a:lnSpc>
                <a:spcPts val="4000"/>
              </a:lnSpc>
              <a:spcBef>
                <a:spcPct val="0"/>
              </a:spcBef>
              <a:buNone/>
              <a:defRPr sz="5000" b="1" kern="1200" spc="-300">
                <a:solidFill>
                  <a:schemeClr val="bg1">
                    <a:lumMod val="95000"/>
                  </a:schemeClr>
                </a:solidFill>
                <a:latin typeface="+mj-lt"/>
                <a:ea typeface="+mj-ea"/>
                <a:cs typeface="+mj-cs"/>
              </a:defRPr>
            </a:lvl1pPr>
          </a:lstStyle>
          <a:p>
            <a:endParaRPr lang="en-US" dirty="0"/>
          </a:p>
        </p:txBody>
      </p:sp>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a:xfrm>
            <a:off x="948293" y="3114635"/>
            <a:ext cx="4459766" cy="2514635"/>
          </a:xfrm>
          <a:gradFill>
            <a:gsLst>
              <a:gs pos="100000">
                <a:schemeClr val="tx1">
                  <a:lumMod val="95000"/>
                  <a:lumOff val="5000"/>
                </a:schemeClr>
              </a:gs>
              <a:gs pos="0">
                <a:schemeClr val="tx1">
                  <a:lumMod val="75000"/>
                  <a:lumOff val="25000"/>
                </a:schemeClr>
              </a:gs>
            </a:gsLst>
          </a:gradFill>
          <a:ln>
            <a:solidFill>
              <a:schemeClr val="bg1">
                <a:lumMod val="50000"/>
              </a:schemeClr>
            </a:solidFill>
          </a:ln>
        </p:spPr>
        <p:txBody>
          <a:bodyPr/>
          <a:lstStyle/>
          <a:p>
            <a:r>
              <a:rPr lang="en-US" dirty="0"/>
              <a:t>Lease Abstraction</a:t>
            </a: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a:xfrm>
            <a:off x="1130300" y="4624645"/>
            <a:ext cx="4000500" cy="690752"/>
          </a:xfrm>
        </p:spPr>
        <p:txBody>
          <a:bodyPr/>
          <a:lstStyle/>
          <a:p>
            <a:r>
              <a:rPr lang="en-US" dirty="0"/>
              <a:t>A Complete Guide</a:t>
            </a:r>
          </a:p>
        </p:txBody>
      </p:sp>
      <p:sp>
        <p:nvSpPr>
          <p:cNvPr id="20" name="Isosceles Triangle 19">
            <a:extLst>
              <a:ext uri="{FF2B5EF4-FFF2-40B4-BE49-F238E27FC236}">
                <a16:creationId xmlns:a16="http://schemas.microsoft.com/office/drawing/2014/main" id="{545D50A1-D634-4325-B06C-5450FDF7B818}"/>
              </a:ext>
              <a:ext uri="{C183D7F6-B498-43B3-948B-1728B52AA6E4}">
                <adec:decorative xmlns:adec="http://schemas.microsoft.com/office/drawing/2017/decorative" val="1"/>
              </a:ext>
            </a:extLst>
          </p:cNvPr>
          <p:cNvSpPr/>
          <p:nvPr/>
        </p:nvSpPr>
        <p:spPr>
          <a:xfrm rot="10800000" flipH="1">
            <a:off x="1000837" y="5629270"/>
            <a:ext cx="476249" cy="424971"/>
          </a:xfrm>
          <a:prstGeom prst="triangle">
            <a:avLst>
              <a:gd name="adj" fmla="val 100000"/>
            </a:avLst>
          </a:prstGeom>
          <a:solidFill>
            <a:schemeClr val="accent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4467" y="26127"/>
            <a:ext cx="4040484" cy="1584960"/>
          </a:xfrm>
          <a:prstGeom prst="rect">
            <a:avLst/>
          </a:prstGeom>
        </p:spPr>
      </p:pic>
      <p:sp>
        <p:nvSpPr>
          <p:cNvPr id="10" name="TextBox 9"/>
          <p:cNvSpPr txBox="1"/>
          <p:nvPr/>
        </p:nvSpPr>
        <p:spPr>
          <a:xfrm>
            <a:off x="8865327" y="3910287"/>
            <a:ext cx="3222170" cy="677108"/>
          </a:xfrm>
          <a:prstGeom prst="rect">
            <a:avLst/>
          </a:prstGeom>
          <a:noFill/>
        </p:spPr>
        <p:txBody>
          <a:bodyPr wrap="square" rtlCol="0">
            <a:spAutoFit/>
          </a:bodyPr>
          <a:lstStyle/>
          <a:p>
            <a:r>
              <a:rPr lang="en-US" sz="1400" b="1" dirty="0">
                <a:latin typeface="+mj-lt"/>
              </a:rPr>
              <a:t>RECAM SOLUTIONS PRIVATE LIMITED</a:t>
            </a:r>
          </a:p>
          <a:p>
            <a:r>
              <a:rPr lang="en-US" sz="1200" dirty="0">
                <a:latin typeface="+mj-lt"/>
              </a:rPr>
              <a:t>#208/661 First Floor, T H Road </a:t>
            </a:r>
          </a:p>
          <a:p>
            <a:r>
              <a:rPr lang="en-US" sz="1200" dirty="0" err="1">
                <a:latin typeface="+mj-lt"/>
              </a:rPr>
              <a:t>Tondiarpet</a:t>
            </a:r>
            <a:r>
              <a:rPr lang="en-US" sz="1200" dirty="0">
                <a:latin typeface="+mj-lt"/>
              </a:rPr>
              <a:t>, Chennai - 600081, India</a:t>
            </a:r>
          </a:p>
        </p:txBody>
      </p:sp>
    </p:spTree>
    <p:extLst>
      <p:ext uri="{BB962C8B-B14F-4D97-AF65-F5344CB8AC3E}">
        <p14:creationId xmlns:p14="http://schemas.microsoft.com/office/powerpoint/2010/main" val="3899961691"/>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0-#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1000"/>
                                        <p:tgtEl>
                                          <p:spTgt spid="4">
                                            <p:txEl>
                                              <p:pRg st="0" end="0"/>
                                            </p:txEl>
                                          </p:spTgt>
                                        </p:tgtEl>
                                      </p:cBhvr>
                                    </p:animEffect>
                                    <p:anim calcmode="lin" valueType="num">
                                      <p:cBhvr>
                                        <p:cTn id="22"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 grpId="0" animBg="1"/>
      <p:bldP spid="4" grpId="0" build="p"/>
      <p:bldP spid="20" grpId="0" animBg="1"/>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Common Types of Properties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4401205"/>
          </a:xfrm>
          <a:prstGeom prst="rect">
            <a:avLst/>
          </a:prstGeom>
          <a:noFill/>
        </p:spPr>
        <p:txBody>
          <a:bodyPr wrap="square">
            <a:spAutoFit/>
          </a:bodyPr>
          <a:lstStyle/>
          <a:p>
            <a:r>
              <a:rPr lang="en-US" sz="2200" b="1" u="sng" dirty="0">
                <a:latin typeface="Amaranth" panose="02000503050000020004" pitchFamily="2" charset="0"/>
              </a:rPr>
              <a:t>Office spaces</a:t>
            </a:r>
            <a:r>
              <a:rPr lang="en-US" sz="2200" dirty="0">
                <a:latin typeface="Amaranth" panose="02000503050000020004" pitchFamily="2" charset="0"/>
              </a:rPr>
              <a:t>: Commercial properties used for business operations, such as corporate offices, coworking spaces, and medical offices.</a:t>
            </a:r>
          </a:p>
          <a:p>
            <a:endParaRPr lang="en-US" sz="2200" b="1" dirty="0">
              <a:latin typeface="Amaranth" panose="02000503050000020004" pitchFamily="2" charset="0"/>
            </a:endParaRPr>
          </a:p>
          <a:p>
            <a:r>
              <a:rPr lang="en-US" sz="2200" b="1" u="sng" dirty="0">
                <a:latin typeface="Amaranth" panose="02000503050000020004" pitchFamily="2" charset="0"/>
              </a:rPr>
              <a:t>Retail spaces</a:t>
            </a:r>
            <a:r>
              <a:rPr lang="en-US" sz="2200" b="1" dirty="0">
                <a:latin typeface="Amaranth" panose="02000503050000020004" pitchFamily="2" charset="0"/>
              </a:rPr>
              <a:t>: </a:t>
            </a:r>
            <a:r>
              <a:rPr lang="en-US" sz="2200" dirty="0">
                <a:latin typeface="Amaranth" panose="02000503050000020004" pitchFamily="2" charset="0"/>
              </a:rPr>
              <a:t>Commercial properties used for selling products or services, such as stores, restaurants, and shopping centers.</a:t>
            </a:r>
          </a:p>
          <a:p>
            <a:endParaRPr lang="en-IN" sz="2200" b="1" dirty="0">
              <a:latin typeface="Amaranth" panose="02000503050000020004" pitchFamily="2" charset="0"/>
            </a:endParaRPr>
          </a:p>
          <a:p>
            <a:r>
              <a:rPr lang="en-US" sz="2200" b="1" u="sng" dirty="0">
                <a:latin typeface="Amaranth" panose="02000503050000020004" pitchFamily="2" charset="0"/>
              </a:rPr>
              <a:t>Residential properties</a:t>
            </a:r>
            <a:r>
              <a:rPr lang="en-US" sz="2200" b="1" dirty="0">
                <a:latin typeface="Amaranth" panose="02000503050000020004" pitchFamily="2" charset="0"/>
              </a:rPr>
              <a:t>: </a:t>
            </a:r>
            <a:r>
              <a:rPr lang="en-US" sz="2200" dirty="0">
                <a:latin typeface="Amaranth" panose="02000503050000020004" pitchFamily="2" charset="0"/>
              </a:rPr>
              <a:t>Properties used for individual or family dwellings, such as apartments, houses, and condominiums.</a:t>
            </a:r>
          </a:p>
          <a:p>
            <a:endParaRPr lang="en-IN" sz="2200" b="1" dirty="0">
              <a:latin typeface="Amaranth" panose="02000503050000020004" pitchFamily="2" charset="0"/>
            </a:endParaRPr>
          </a:p>
          <a:p>
            <a:r>
              <a:rPr lang="en-US" sz="2000" b="1" u="sng" dirty="0">
                <a:latin typeface="Amaranth" panose="02000503050000020004" pitchFamily="2" charset="0"/>
              </a:rPr>
              <a:t>Industrial properties</a:t>
            </a:r>
            <a:r>
              <a:rPr lang="en-US" sz="2000" b="1" dirty="0">
                <a:latin typeface="Amaranth" panose="02000503050000020004" pitchFamily="2" charset="0"/>
              </a:rPr>
              <a:t>: </a:t>
            </a:r>
            <a:r>
              <a:rPr lang="en-US" sz="2000" dirty="0">
                <a:latin typeface="Amaranth" panose="02000503050000020004" pitchFamily="2" charset="0"/>
              </a:rPr>
              <a:t>Properties used for manufacturing, production, or storage, such as warehouses, factories, and logistics centers.</a:t>
            </a:r>
          </a:p>
          <a:p>
            <a:endParaRPr lang="en-IN" sz="2200" b="1" dirty="0">
              <a:latin typeface="Amaranth" panose="02000503050000020004" pitchFamily="2" charset="0"/>
            </a:endParaRPr>
          </a:p>
          <a:p>
            <a:r>
              <a:rPr lang="en-US" sz="2000" b="1" u="sng" dirty="0">
                <a:latin typeface="Amaranth" panose="02000503050000020004" pitchFamily="2" charset="0"/>
              </a:rPr>
              <a:t>Agricultural properties</a:t>
            </a:r>
            <a:r>
              <a:rPr lang="en-US" sz="2000" b="1" dirty="0">
                <a:latin typeface="Amaranth" panose="02000503050000020004" pitchFamily="2" charset="0"/>
              </a:rPr>
              <a:t>: </a:t>
            </a:r>
            <a:r>
              <a:rPr lang="en-US" sz="2000" dirty="0">
                <a:latin typeface="Amaranth" panose="02000503050000020004" pitchFamily="2" charset="0"/>
              </a:rPr>
              <a:t>Properties used for farming, ranching, or other agricultural purposes.</a:t>
            </a:r>
            <a:endParaRPr lang="en-IN" sz="2000" dirty="0">
              <a:latin typeface="Amaranth" panose="02000503050000020004" pitchFamily="2" charset="0"/>
            </a:endParaRPr>
          </a:p>
        </p:txBody>
      </p:sp>
    </p:spTree>
    <p:extLst>
      <p:ext uri="{BB962C8B-B14F-4D97-AF65-F5344CB8AC3E}">
        <p14:creationId xmlns:p14="http://schemas.microsoft.com/office/powerpoint/2010/main" val="9663151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randombar(horizontal)">
                                      <p:cBhvr>
                                        <p:cTn id="12" dur="500"/>
                                        <p:tgtEl>
                                          <p:spTgt spid="1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animEffect transition="in" filter="randombar(horizontal)">
                                      <p:cBhvr>
                                        <p:cTn id="17" dur="500"/>
                                        <p:tgtEl>
                                          <p:spTgt spid="1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xEl>
                                              <p:pRg st="6" end="6"/>
                                            </p:txEl>
                                          </p:spTgt>
                                        </p:tgtEl>
                                        <p:attrNameLst>
                                          <p:attrName>style.visibility</p:attrName>
                                        </p:attrNameLst>
                                      </p:cBhvr>
                                      <p:to>
                                        <p:strVal val="visible"/>
                                      </p:to>
                                    </p:set>
                                    <p:animEffect transition="in" filter="randombar(horizontal)">
                                      <p:cBhvr>
                                        <p:cTn id="22" dur="500"/>
                                        <p:tgtEl>
                                          <p:spTgt spid="1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xEl>
                                              <p:pRg st="8" end="8"/>
                                            </p:txEl>
                                          </p:spTgt>
                                        </p:tgtEl>
                                        <p:attrNameLst>
                                          <p:attrName>style.visibility</p:attrName>
                                        </p:attrNameLst>
                                      </p:cBhvr>
                                      <p:to>
                                        <p:strVal val="visible"/>
                                      </p:to>
                                    </p:set>
                                    <p:animEffect transition="in" filter="randombar(horizontal)">
                                      <p:cBhvr>
                                        <p:cTn id="27" dur="500"/>
                                        <p:tgtEl>
                                          <p:spTgt spid="1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Common Types of Properties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4770537"/>
          </a:xfrm>
          <a:prstGeom prst="rect">
            <a:avLst/>
          </a:prstGeom>
          <a:noFill/>
        </p:spPr>
        <p:txBody>
          <a:bodyPr wrap="square">
            <a:spAutoFit/>
          </a:bodyPr>
          <a:lstStyle/>
          <a:p>
            <a:r>
              <a:rPr lang="en-US" sz="2200" b="1" u="sng" dirty="0">
                <a:latin typeface="Amaranth" panose="02000503050000020004" pitchFamily="2" charset="0"/>
              </a:rPr>
              <a:t>Hospitality properties</a:t>
            </a:r>
            <a:r>
              <a:rPr lang="en-US" sz="2200" dirty="0">
                <a:latin typeface="Amaranth" panose="02000503050000020004" pitchFamily="2" charset="0"/>
              </a:rPr>
              <a:t>: Properties used for lodging and accommodation, such as hotels, motels, and resorts.</a:t>
            </a:r>
          </a:p>
          <a:p>
            <a:endParaRPr lang="en-US" sz="2200" dirty="0">
              <a:latin typeface="Amaranth" panose="02000503050000020004" pitchFamily="2" charset="0"/>
            </a:endParaRPr>
          </a:p>
          <a:p>
            <a:r>
              <a:rPr lang="en-US" sz="2200" b="1" u="sng" dirty="0">
                <a:latin typeface="Amaranth" panose="02000503050000020004" pitchFamily="2" charset="0"/>
              </a:rPr>
              <a:t>Healthcare properties</a:t>
            </a:r>
            <a:r>
              <a:rPr lang="en-US" sz="2200" dirty="0">
                <a:latin typeface="Amaranth" panose="02000503050000020004" pitchFamily="2" charset="0"/>
              </a:rPr>
              <a:t>: Properties used for medical and healthcare services, including clinics, hospitals, and medical offices.</a:t>
            </a:r>
          </a:p>
          <a:p>
            <a:endParaRPr lang="en-US" sz="2200" b="1" dirty="0">
              <a:latin typeface="Amaranth" panose="02000503050000020004" pitchFamily="2" charset="0"/>
            </a:endParaRPr>
          </a:p>
          <a:p>
            <a:r>
              <a:rPr lang="en-US" sz="2200" b="1" u="sng" dirty="0">
                <a:latin typeface="Amaranth" panose="02000503050000020004" pitchFamily="2" charset="0"/>
              </a:rPr>
              <a:t>Mixed-use properties</a:t>
            </a:r>
            <a:r>
              <a:rPr lang="en-US" sz="2200" b="1" dirty="0">
                <a:latin typeface="Amaranth" panose="02000503050000020004" pitchFamily="2" charset="0"/>
              </a:rPr>
              <a:t>: </a:t>
            </a:r>
            <a:r>
              <a:rPr lang="en-US" sz="2200" dirty="0">
                <a:latin typeface="Amaranth" panose="02000503050000020004" pitchFamily="2" charset="0"/>
              </a:rPr>
              <a:t>Properties that combine multiple uses, such as office and retail space, or residential and commercial units.</a:t>
            </a:r>
          </a:p>
          <a:p>
            <a:endParaRPr lang="en-IN" sz="2200" b="1" dirty="0">
              <a:latin typeface="Amaranth" panose="02000503050000020004" pitchFamily="2" charset="0"/>
            </a:endParaRPr>
          </a:p>
          <a:p>
            <a:r>
              <a:rPr lang="en-US" sz="2200" b="1" u="sng" dirty="0">
                <a:latin typeface="Amaranth" panose="02000503050000020004" pitchFamily="2" charset="0"/>
              </a:rPr>
              <a:t>Special-purpose properties</a:t>
            </a:r>
            <a:r>
              <a:rPr lang="en-US" sz="2200" b="1" dirty="0">
                <a:latin typeface="Amaranth" panose="02000503050000020004" pitchFamily="2" charset="0"/>
              </a:rPr>
              <a:t>: </a:t>
            </a:r>
            <a:r>
              <a:rPr lang="en-US" sz="2200" dirty="0">
                <a:latin typeface="Amaranth" panose="02000503050000020004" pitchFamily="2" charset="0"/>
              </a:rPr>
              <a:t>Unique properties used for specific purposes, such as schools and places of worship.</a:t>
            </a:r>
          </a:p>
          <a:p>
            <a:endParaRPr lang="en-IN" sz="2200" b="1" dirty="0">
              <a:latin typeface="Amaranth" panose="02000503050000020004" pitchFamily="2" charset="0"/>
            </a:endParaRPr>
          </a:p>
          <a:p>
            <a:r>
              <a:rPr lang="en-US" sz="2000" b="1" u="sng" dirty="0">
                <a:latin typeface="Amaranth" panose="02000503050000020004" pitchFamily="2" charset="0"/>
              </a:rPr>
              <a:t>Ground leases</a:t>
            </a:r>
            <a:r>
              <a:rPr lang="en-US" sz="2000" b="1" dirty="0">
                <a:latin typeface="Amaranth" panose="02000503050000020004" pitchFamily="2" charset="0"/>
              </a:rPr>
              <a:t>: </a:t>
            </a:r>
            <a:r>
              <a:rPr lang="en-US" sz="2000" dirty="0">
                <a:latin typeface="Amaranth" panose="02000503050000020004" pitchFamily="2" charset="0"/>
              </a:rPr>
              <a:t>Leases for land only, where the tenant builds and owns the improvements (e.g., buildings).</a:t>
            </a:r>
          </a:p>
        </p:txBody>
      </p:sp>
    </p:spTree>
    <p:extLst>
      <p:ext uri="{BB962C8B-B14F-4D97-AF65-F5344CB8AC3E}">
        <p14:creationId xmlns:p14="http://schemas.microsoft.com/office/powerpoint/2010/main" val="65000580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randombar(horizontal)">
                                      <p:cBhvr>
                                        <p:cTn id="12" dur="500"/>
                                        <p:tgtEl>
                                          <p:spTgt spid="1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animEffect transition="in" filter="randombar(horizontal)">
                                      <p:cBhvr>
                                        <p:cTn id="17" dur="500"/>
                                        <p:tgtEl>
                                          <p:spTgt spid="1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xEl>
                                              <p:pRg st="6" end="6"/>
                                            </p:txEl>
                                          </p:spTgt>
                                        </p:tgtEl>
                                        <p:attrNameLst>
                                          <p:attrName>style.visibility</p:attrName>
                                        </p:attrNameLst>
                                      </p:cBhvr>
                                      <p:to>
                                        <p:strVal val="visible"/>
                                      </p:to>
                                    </p:set>
                                    <p:animEffect transition="in" filter="randombar(horizontal)">
                                      <p:cBhvr>
                                        <p:cTn id="22" dur="500"/>
                                        <p:tgtEl>
                                          <p:spTgt spid="1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xEl>
                                              <p:pRg st="8" end="8"/>
                                            </p:txEl>
                                          </p:spTgt>
                                        </p:tgtEl>
                                        <p:attrNameLst>
                                          <p:attrName>style.visibility</p:attrName>
                                        </p:attrNameLst>
                                      </p:cBhvr>
                                      <p:to>
                                        <p:strVal val="visible"/>
                                      </p:to>
                                    </p:set>
                                    <p:animEffect transition="in" filter="randombar(horizontal)">
                                      <p:cBhvr>
                                        <p:cTn id="27" dur="500"/>
                                        <p:tgtEl>
                                          <p:spTgt spid="1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Common Types of Properties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1446550"/>
          </a:xfrm>
          <a:prstGeom prst="rect">
            <a:avLst/>
          </a:prstGeom>
          <a:noFill/>
        </p:spPr>
        <p:txBody>
          <a:bodyPr wrap="square">
            <a:spAutoFit/>
          </a:bodyPr>
          <a:lstStyle/>
          <a:p>
            <a:r>
              <a:rPr lang="en-US" sz="2200" b="1" u="sng" dirty="0">
                <a:latin typeface="Amaranth" panose="02000503050000020004" pitchFamily="2" charset="0"/>
              </a:rPr>
              <a:t>Parking spaces</a:t>
            </a:r>
            <a:r>
              <a:rPr lang="en-US" sz="2200" dirty="0">
                <a:latin typeface="Amaranth" panose="02000503050000020004" pitchFamily="2" charset="0"/>
              </a:rPr>
              <a:t>: Leases for individual parking spaces or lots.</a:t>
            </a:r>
          </a:p>
          <a:p>
            <a:endParaRPr lang="en-US" sz="2200" dirty="0">
              <a:latin typeface="Amaranth" panose="02000503050000020004" pitchFamily="2" charset="0"/>
            </a:endParaRPr>
          </a:p>
          <a:p>
            <a:r>
              <a:rPr lang="en-US" sz="2200" b="1" u="sng" dirty="0">
                <a:latin typeface="Amaranth" panose="02000503050000020004" pitchFamily="2" charset="0"/>
              </a:rPr>
              <a:t>Telecommunication sites</a:t>
            </a:r>
            <a:r>
              <a:rPr lang="en-US" sz="2200" b="1" dirty="0">
                <a:latin typeface="Amaranth" panose="02000503050000020004" pitchFamily="2" charset="0"/>
              </a:rPr>
              <a:t>: </a:t>
            </a:r>
            <a:r>
              <a:rPr lang="en-US" sz="2200" dirty="0">
                <a:latin typeface="Amaranth" panose="02000503050000020004" pitchFamily="2" charset="0"/>
              </a:rPr>
              <a:t>Leases for cell towers, antennas, or other telecommunication equipment.</a:t>
            </a:r>
          </a:p>
        </p:txBody>
      </p:sp>
    </p:spTree>
    <p:extLst>
      <p:ext uri="{BB962C8B-B14F-4D97-AF65-F5344CB8AC3E}">
        <p14:creationId xmlns:p14="http://schemas.microsoft.com/office/powerpoint/2010/main" val="174306372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randombar(horizontal)">
                                      <p:cBhvr>
                                        <p:cTn id="12"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3"/>
          </p:nvPr>
        </p:nvPicPr>
        <p:blipFill>
          <a:blip r:embed="rId2"/>
          <a:srcRect l="12058" r="12058"/>
          <a:stretch/>
        </p:blipFill>
        <p:spPr/>
      </p:pic>
      <p:sp>
        <p:nvSpPr>
          <p:cNvPr id="24" name="TextBox 23">
            <a:extLst>
              <a:ext uri="{FF2B5EF4-FFF2-40B4-BE49-F238E27FC236}">
                <a16:creationId xmlns:a16="http://schemas.microsoft.com/office/drawing/2014/main" id="{993B1474-02E3-4509-B5C5-84427653BA68}"/>
              </a:ext>
              <a:ext uri="{C183D7F6-B498-43B3-948B-1728B52AA6E4}">
                <adec:decorative xmlns:adec="http://schemas.microsoft.com/office/drawing/2017/decorative" val="1"/>
              </a:ext>
            </a:extLst>
          </p:cNvPr>
          <p:cNvSpPr txBox="1">
            <a:spLocks/>
          </p:cNvSpPr>
          <p:nvPr/>
        </p:nvSpPr>
        <p:spPr>
          <a:xfrm>
            <a:off x="11387102" y="1846217"/>
            <a:ext cx="804898" cy="1445623"/>
          </a:xfrm>
          <a:custGeom>
            <a:avLst/>
            <a:gdLst>
              <a:gd name="connsiteX0" fmla="*/ 99480 w 804898"/>
              <a:gd name="connsiteY0" fmla="*/ 0 h 3140150"/>
              <a:gd name="connsiteX1" fmla="*/ 804898 w 804898"/>
              <a:gd name="connsiteY1" fmla="*/ 0 h 3140150"/>
              <a:gd name="connsiteX2" fmla="*/ 804898 w 804898"/>
              <a:gd name="connsiteY2" fmla="*/ 357262 h 3140150"/>
              <a:gd name="connsiteX3" fmla="*/ 804898 w 804898"/>
              <a:gd name="connsiteY3" fmla="*/ 2782888 h 3140150"/>
              <a:gd name="connsiteX4" fmla="*/ 804898 w 804898"/>
              <a:gd name="connsiteY4" fmla="*/ 3140150 h 3140150"/>
              <a:gd name="connsiteX5" fmla="*/ 99480 w 804898"/>
              <a:gd name="connsiteY5" fmla="*/ 3140150 h 3140150"/>
              <a:gd name="connsiteX6" fmla="*/ 0 w 804898"/>
              <a:gd name="connsiteY6" fmla="*/ 3013250 h 3140150"/>
              <a:gd name="connsiteX7" fmla="*/ 0 w 804898"/>
              <a:gd name="connsiteY7" fmla="*/ 2655988 h 3140150"/>
              <a:gd name="connsiteX8" fmla="*/ 0 w 804898"/>
              <a:gd name="connsiteY8" fmla="*/ 484162 h 3140150"/>
              <a:gd name="connsiteX9" fmla="*/ 0 w 804898"/>
              <a:gd name="connsiteY9" fmla="*/ 126900 h 3140150"/>
              <a:gd name="connsiteX10" fmla="*/ 99480 w 804898"/>
              <a:gd name="connsiteY10" fmla="*/ 0 h 314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4898" h="3140150">
                <a:moveTo>
                  <a:pt x="99480" y="0"/>
                </a:moveTo>
                <a:lnTo>
                  <a:pt x="804898" y="0"/>
                </a:lnTo>
                <a:lnTo>
                  <a:pt x="804898" y="357262"/>
                </a:lnTo>
                <a:lnTo>
                  <a:pt x="804898" y="2782888"/>
                </a:lnTo>
                <a:lnTo>
                  <a:pt x="804898" y="3140150"/>
                </a:lnTo>
                <a:lnTo>
                  <a:pt x="99480" y="3140150"/>
                </a:lnTo>
                <a:cubicBezTo>
                  <a:pt x="44539" y="3140150"/>
                  <a:pt x="0" y="3083334"/>
                  <a:pt x="0" y="3013250"/>
                </a:cubicBezTo>
                <a:lnTo>
                  <a:pt x="0" y="2655988"/>
                </a:lnTo>
                <a:lnTo>
                  <a:pt x="0" y="484162"/>
                </a:lnTo>
                <a:lnTo>
                  <a:pt x="0" y="126900"/>
                </a:lnTo>
                <a:cubicBezTo>
                  <a:pt x="0" y="56816"/>
                  <a:pt x="44539" y="0"/>
                  <a:pt x="99480" y="0"/>
                </a:cubicBezTo>
                <a:close/>
              </a:path>
            </a:pathLst>
          </a:custGeom>
          <a:gradFill>
            <a:gsLst>
              <a:gs pos="100000">
                <a:schemeClr val="tx1">
                  <a:lumMod val="75000"/>
                  <a:lumOff val="25000"/>
                </a:schemeClr>
              </a:gs>
              <a:gs pos="0">
                <a:schemeClr val="tx1"/>
              </a:gs>
            </a:gsLst>
            <a:lin ang="0" scaled="0"/>
          </a:gradFill>
          <a:ln w="3175">
            <a:solidFill>
              <a:schemeClr val="tx1">
                <a:lumMod val="85000"/>
                <a:lumOff val="15000"/>
              </a:schemeClr>
            </a:solidFill>
          </a:ln>
        </p:spPr>
        <p:txBody>
          <a:bodyPr vert="horz" wrap="square" lIns="180000" tIns="288000" rIns="180000" bIns="180000" rtlCol="0" anchor="t">
            <a:noAutofit/>
          </a:bodyPr>
          <a:lstStyle>
            <a:lvl1pPr algn="l" defTabSz="914400" rtl="0" eaLnBrk="1" latinLnBrk="0" hangingPunct="1">
              <a:lnSpc>
                <a:spcPts val="4000"/>
              </a:lnSpc>
              <a:spcBef>
                <a:spcPct val="0"/>
              </a:spcBef>
              <a:buNone/>
              <a:defRPr sz="5000" b="1" kern="1200" spc="-300">
                <a:solidFill>
                  <a:schemeClr val="bg1">
                    <a:lumMod val="95000"/>
                  </a:schemeClr>
                </a:solidFill>
                <a:latin typeface="+mj-lt"/>
                <a:ea typeface="+mj-ea"/>
                <a:cs typeface="+mj-cs"/>
              </a:defRPr>
            </a:lvl1pPr>
          </a:lstStyle>
          <a:p>
            <a:endParaRPr lang="en-US" dirty="0"/>
          </a:p>
        </p:txBody>
      </p:sp>
      <p:sp>
        <p:nvSpPr>
          <p:cNvPr id="18" name="Isosceles Triangle 17">
            <a:extLst>
              <a:ext uri="{FF2B5EF4-FFF2-40B4-BE49-F238E27FC236}">
                <a16:creationId xmlns:a16="http://schemas.microsoft.com/office/drawing/2014/main" id="{FAB4748B-F532-4C70-827A-5FEA8C084327}"/>
              </a:ext>
              <a:ext uri="{C183D7F6-B498-43B3-948B-1728B52AA6E4}">
                <adec:decorative xmlns:adec="http://schemas.microsoft.com/office/drawing/2017/decorative" val="1"/>
              </a:ext>
            </a:extLst>
          </p:cNvPr>
          <p:cNvSpPr/>
          <p:nvPr/>
        </p:nvSpPr>
        <p:spPr>
          <a:xfrm rot="10800000">
            <a:off x="11387101" y="2840742"/>
            <a:ext cx="497957" cy="424971"/>
          </a:xfrm>
          <a:prstGeom prst="triangle">
            <a:avLst>
              <a:gd name="adj" fmla="val 100000"/>
            </a:avLst>
          </a:prstGeom>
          <a:solidFill>
            <a:schemeClr val="accent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a:xfrm>
            <a:off x="4937760" y="1367247"/>
            <a:ext cx="6947299" cy="1497874"/>
          </a:xfrm>
        </p:spPr>
        <p:txBody>
          <a:bodyPr/>
          <a:lstStyle/>
          <a:p>
            <a:pPr>
              <a:lnSpc>
                <a:spcPts val="4500"/>
              </a:lnSpc>
              <a:spcAft>
                <a:spcPts val="1200"/>
              </a:spcAft>
            </a:pPr>
            <a:r>
              <a:rPr lang="en-US" dirty="0"/>
              <a:t>Dates</a:t>
            </a:r>
          </a:p>
        </p:txBody>
      </p:sp>
      <p:sp>
        <p:nvSpPr>
          <p:cNvPr id="9" name="Footer Placeholder 8"/>
          <p:cNvSpPr>
            <a:spLocks noGrp="1"/>
          </p:cNvSpPr>
          <p:nvPr>
            <p:ph type="ftr" sz="quarter" idx="11"/>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3994882269"/>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Important Dates in Lease Agreements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4832092"/>
          </a:xfrm>
          <a:prstGeom prst="rect">
            <a:avLst/>
          </a:prstGeom>
          <a:noFill/>
        </p:spPr>
        <p:txBody>
          <a:bodyPr wrap="square">
            <a:spAutoFit/>
          </a:bodyPr>
          <a:lstStyle/>
          <a:p>
            <a:r>
              <a:rPr lang="en-US" sz="2200" b="1" u="sng" dirty="0">
                <a:latin typeface="Amaranth" panose="02000503050000020004" pitchFamily="2" charset="0"/>
              </a:rPr>
              <a:t>Draft Date</a:t>
            </a:r>
            <a:r>
              <a:rPr lang="en-US" sz="2200" dirty="0">
                <a:latin typeface="Amaranth" panose="02000503050000020004" pitchFamily="2" charset="0"/>
              </a:rPr>
              <a:t>: The date on which the lease document is created or initially drafted.</a:t>
            </a:r>
          </a:p>
          <a:p>
            <a:endParaRPr lang="en-US" sz="2200" b="1" u="sng" dirty="0">
              <a:latin typeface="Amaranth" panose="02000503050000020004" pitchFamily="2" charset="0"/>
            </a:endParaRPr>
          </a:p>
          <a:p>
            <a:r>
              <a:rPr lang="en-US" sz="2200" b="1" u="sng" dirty="0">
                <a:latin typeface="Amaranth" panose="02000503050000020004" pitchFamily="2" charset="0"/>
              </a:rPr>
              <a:t>Execution Date</a:t>
            </a:r>
            <a:r>
              <a:rPr lang="en-US" sz="2200" b="1" dirty="0">
                <a:latin typeface="Amaranth" panose="02000503050000020004" pitchFamily="2" charset="0"/>
              </a:rPr>
              <a:t>:</a:t>
            </a:r>
            <a:r>
              <a:rPr lang="en-US" sz="2200" dirty="0">
                <a:latin typeface="Amaranth" panose="02000503050000020004" pitchFamily="2" charset="0"/>
              </a:rPr>
              <a:t> The date on which the lease agreement is signed by all parties.</a:t>
            </a:r>
          </a:p>
          <a:p>
            <a:endParaRPr lang="en-US" sz="2200" b="1" u="sng" dirty="0">
              <a:latin typeface="Amaranth" panose="02000503050000020004" pitchFamily="2" charset="0"/>
            </a:endParaRPr>
          </a:p>
          <a:p>
            <a:r>
              <a:rPr lang="en-US" sz="2200" b="1" u="sng" dirty="0">
                <a:latin typeface="Amaranth" panose="02000503050000020004" pitchFamily="2" charset="0"/>
              </a:rPr>
              <a:t>Commencement Date</a:t>
            </a:r>
            <a:r>
              <a:rPr lang="en-US" sz="2200" dirty="0">
                <a:latin typeface="Amaranth" panose="02000503050000020004" pitchFamily="2" charset="0"/>
              </a:rPr>
              <a:t>: The date on which the lease term begins.</a:t>
            </a:r>
          </a:p>
          <a:p>
            <a:endParaRPr lang="en-US" sz="2200" b="1" dirty="0">
              <a:latin typeface="Amaranth" panose="02000503050000020004" pitchFamily="2" charset="0"/>
            </a:endParaRPr>
          </a:p>
          <a:p>
            <a:r>
              <a:rPr lang="en-US" sz="2200" b="1" u="sng" dirty="0">
                <a:latin typeface="Amaranth" panose="02000503050000020004" pitchFamily="2" charset="0"/>
              </a:rPr>
              <a:t>Expiration Date</a:t>
            </a:r>
            <a:r>
              <a:rPr lang="en-US" sz="2200" b="1" dirty="0">
                <a:latin typeface="Amaranth" panose="02000503050000020004" pitchFamily="2" charset="0"/>
              </a:rPr>
              <a:t>: </a:t>
            </a:r>
            <a:r>
              <a:rPr lang="en-US" sz="2200" dirty="0">
                <a:latin typeface="Amaranth" panose="02000503050000020004" pitchFamily="2" charset="0"/>
              </a:rPr>
              <a:t>The date on which the lease term ends.</a:t>
            </a:r>
          </a:p>
          <a:p>
            <a:endParaRPr lang="en-US" sz="2200" dirty="0">
              <a:latin typeface="Amaranth" panose="02000503050000020004" pitchFamily="2" charset="0"/>
            </a:endParaRPr>
          </a:p>
          <a:p>
            <a:r>
              <a:rPr lang="en-US" sz="2200" b="1" u="sng" dirty="0">
                <a:latin typeface="Amaranth" panose="02000503050000020004" pitchFamily="2" charset="0"/>
              </a:rPr>
              <a:t>Rent Commencement Date</a:t>
            </a:r>
            <a:r>
              <a:rPr lang="en-US" sz="2200" b="1" dirty="0">
                <a:latin typeface="Amaranth" panose="02000503050000020004" pitchFamily="2" charset="0"/>
              </a:rPr>
              <a:t>: </a:t>
            </a:r>
            <a:r>
              <a:rPr lang="en-US" sz="2200" dirty="0">
                <a:latin typeface="Amaranth" panose="02000503050000020004" pitchFamily="2" charset="0"/>
              </a:rPr>
              <a:t>The date on which the Lessee is required to start paying rent.</a:t>
            </a:r>
          </a:p>
          <a:p>
            <a:endParaRPr lang="en-IN" sz="2200" b="1" dirty="0">
              <a:latin typeface="Amaranth" panose="02000503050000020004" pitchFamily="2" charset="0"/>
            </a:endParaRPr>
          </a:p>
          <a:p>
            <a:r>
              <a:rPr lang="en-US" sz="2200" b="1" u="sng" dirty="0">
                <a:latin typeface="Amaranth" panose="02000503050000020004" pitchFamily="2" charset="0"/>
              </a:rPr>
              <a:t>Possession Date</a:t>
            </a:r>
            <a:r>
              <a:rPr lang="en-US" sz="2200" b="1" dirty="0">
                <a:latin typeface="Amaranth" panose="02000503050000020004" pitchFamily="2" charset="0"/>
              </a:rPr>
              <a:t>: </a:t>
            </a:r>
            <a:r>
              <a:rPr lang="en-US" sz="2200" dirty="0">
                <a:latin typeface="Amaranth" panose="02000503050000020004" pitchFamily="2" charset="0"/>
              </a:rPr>
              <a:t>The date on which the Lessee takes possession of the Leased Premises.</a:t>
            </a:r>
          </a:p>
          <a:p>
            <a:endParaRPr lang="en-US" sz="2200" dirty="0">
              <a:latin typeface="Amaranth" panose="02000503050000020004" pitchFamily="2" charset="0"/>
            </a:endParaRPr>
          </a:p>
          <a:p>
            <a:r>
              <a:rPr lang="en-US" sz="2200" b="1" u="sng" dirty="0">
                <a:latin typeface="Amaranth" panose="02000503050000020004" pitchFamily="2" charset="0"/>
              </a:rPr>
              <a:t>Occupancy Date</a:t>
            </a:r>
            <a:r>
              <a:rPr lang="en-US" sz="2200" dirty="0">
                <a:latin typeface="Amaranth" panose="02000503050000020004" pitchFamily="2" charset="0"/>
              </a:rPr>
              <a:t>: The date on which the Lessee is allowed to physically move into and start using the Leased Premises.</a:t>
            </a:r>
            <a:endParaRPr lang="en-IN" sz="2200" dirty="0">
              <a:latin typeface="Amaranth" panose="02000503050000020004" pitchFamily="2" charset="0"/>
            </a:endParaRPr>
          </a:p>
        </p:txBody>
      </p:sp>
    </p:spTree>
    <p:extLst>
      <p:ext uri="{BB962C8B-B14F-4D97-AF65-F5344CB8AC3E}">
        <p14:creationId xmlns:p14="http://schemas.microsoft.com/office/powerpoint/2010/main" val="848933127"/>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randombar(horizontal)">
                                      <p:cBhvr>
                                        <p:cTn id="12" dur="500"/>
                                        <p:tgtEl>
                                          <p:spTgt spid="1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animEffect transition="in" filter="randombar(horizontal)">
                                      <p:cBhvr>
                                        <p:cTn id="17" dur="500"/>
                                        <p:tgtEl>
                                          <p:spTgt spid="1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xEl>
                                              <p:pRg st="6" end="6"/>
                                            </p:txEl>
                                          </p:spTgt>
                                        </p:tgtEl>
                                        <p:attrNameLst>
                                          <p:attrName>style.visibility</p:attrName>
                                        </p:attrNameLst>
                                      </p:cBhvr>
                                      <p:to>
                                        <p:strVal val="visible"/>
                                      </p:to>
                                    </p:set>
                                    <p:animEffect transition="in" filter="randombar(horizontal)">
                                      <p:cBhvr>
                                        <p:cTn id="22" dur="500"/>
                                        <p:tgtEl>
                                          <p:spTgt spid="1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xEl>
                                              <p:pRg st="8" end="8"/>
                                            </p:txEl>
                                          </p:spTgt>
                                        </p:tgtEl>
                                        <p:attrNameLst>
                                          <p:attrName>style.visibility</p:attrName>
                                        </p:attrNameLst>
                                      </p:cBhvr>
                                      <p:to>
                                        <p:strVal val="visible"/>
                                      </p:to>
                                    </p:set>
                                    <p:animEffect transition="in" filter="randombar(horizontal)">
                                      <p:cBhvr>
                                        <p:cTn id="27" dur="500"/>
                                        <p:tgtEl>
                                          <p:spTgt spid="12">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xEl>
                                              <p:pRg st="10" end="10"/>
                                            </p:txEl>
                                          </p:spTgt>
                                        </p:tgtEl>
                                        <p:attrNameLst>
                                          <p:attrName>style.visibility</p:attrName>
                                        </p:attrNameLst>
                                      </p:cBhvr>
                                      <p:to>
                                        <p:strVal val="visible"/>
                                      </p:to>
                                    </p:set>
                                    <p:animEffect transition="in" filter="randombar(horizontal)">
                                      <p:cBhvr>
                                        <p:cTn id="32" dur="500"/>
                                        <p:tgtEl>
                                          <p:spTgt spid="12">
                                            <p:txEl>
                                              <p:pRg st="1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2">
                                            <p:txEl>
                                              <p:pRg st="12" end="12"/>
                                            </p:txEl>
                                          </p:spTgt>
                                        </p:tgtEl>
                                        <p:attrNameLst>
                                          <p:attrName>style.visibility</p:attrName>
                                        </p:attrNameLst>
                                      </p:cBhvr>
                                      <p:to>
                                        <p:strVal val="visible"/>
                                      </p:to>
                                    </p:set>
                                    <p:animEffect transition="in" filter="randombar(horizontal)">
                                      <p:cBhvr>
                                        <p:cTn id="37" dur="500"/>
                                        <p:tgtEl>
                                          <p:spTgt spid="12">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Important Dates in Lease Agreements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3816429"/>
          </a:xfrm>
          <a:prstGeom prst="rect">
            <a:avLst/>
          </a:prstGeom>
          <a:noFill/>
        </p:spPr>
        <p:txBody>
          <a:bodyPr wrap="square">
            <a:spAutoFit/>
          </a:bodyPr>
          <a:lstStyle/>
          <a:p>
            <a:r>
              <a:rPr lang="en-US" sz="2200" b="1" u="sng" dirty="0">
                <a:latin typeface="Amaranth" panose="02000503050000020004" pitchFamily="2" charset="0"/>
              </a:rPr>
              <a:t>Notice Dates</a:t>
            </a:r>
            <a:r>
              <a:rPr lang="en-US" sz="2200" dirty="0">
                <a:latin typeface="Amaranth" panose="02000503050000020004" pitchFamily="2" charset="0"/>
              </a:rPr>
              <a:t>: Deadlines for providing various notices as required by the lease terms, such as notice of renewal or termination.</a:t>
            </a:r>
          </a:p>
          <a:p>
            <a:endParaRPr lang="en-US" sz="2200" dirty="0">
              <a:latin typeface="Amaranth" panose="02000503050000020004" pitchFamily="2" charset="0"/>
            </a:endParaRPr>
          </a:p>
          <a:p>
            <a:r>
              <a:rPr lang="en-US" sz="2200" b="1" u="sng" dirty="0">
                <a:latin typeface="Amaranth" panose="02000503050000020004" pitchFamily="2" charset="0"/>
              </a:rPr>
              <a:t>Delivery date</a:t>
            </a:r>
            <a:r>
              <a:rPr lang="en-US" sz="2200" dirty="0">
                <a:latin typeface="Amaranth" panose="02000503050000020004" pitchFamily="2" charset="0"/>
              </a:rPr>
              <a:t>: The date on which Lessor delivers the premises to Lessee.</a:t>
            </a:r>
          </a:p>
          <a:p>
            <a:endParaRPr lang="en-US" sz="2200" dirty="0">
              <a:latin typeface="Amaranth" panose="02000503050000020004" pitchFamily="2" charset="0"/>
            </a:endParaRPr>
          </a:p>
          <a:p>
            <a:r>
              <a:rPr lang="en-US" sz="2200" b="1" u="sng" dirty="0">
                <a:latin typeface="Amaranth" panose="02000503050000020004" pitchFamily="2" charset="0"/>
              </a:rPr>
              <a:t>Store Opening date</a:t>
            </a:r>
            <a:r>
              <a:rPr lang="en-US" sz="2200" dirty="0">
                <a:latin typeface="Amaranth" panose="02000503050000020004" pitchFamily="2" charset="0"/>
              </a:rPr>
              <a:t>: The date on which Lessee opens his business for public.</a:t>
            </a:r>
          </a:p>
          <a:p>
            <a:endParaRPr lang="en-US" sz="2200" dirty="0">
              <a:latin typeface="Amaranth" panose="02000503050000020004" pitchFamily="2" charset="0"/>
            </a:endParaRPr>
          </a:p>
          <a:p>
            <a:r>
              <a:rPr lang="en-US" sz="2200" b="1" u="sng" dirty="0">
                <a:latin typeface="Amaranth" panose="02000503050000020004" pitchFamily="2" charset="0"/>
              </a:rPr>
              <a:t>Grand Opening date</a:t>
            </a:r>
            <a:r>
              <a:rPr lang="en-US" sz="2200" dirty="0">
                <a:latin typeface="Amaranth" panose="02000503050000020004" pitchFamily="2" charset="0"/>
              </a:rPr>
              <a:t>: The date on which 2 or more Lessees open their premises on the same date.</a:t>
            </a:r>
          </a:p>
          <a:p>
            <a:endParaRPr lang="en-US" sz="2200" dirty="0">
              <a:latin typeface="Amaranth" panose="02000503050000020004" pitchFamily="2" charset="0"/>
            </a:endParaRPr>
          </a:p>
          <a:p>
            <a:endParaRPr lang="en-US" sz="2200" dirty="0">
              <a:latin typeface="Amaranth" panose="02000503050000020004" pitchFamily="2" charset="0"/>
            </a:endParaRPr>
          </a:p>
        </p:txBody>
      </p:sp>
    </p:spTree>
    <p:extLst>
      <p:ext uri="{BB962C8B-B14F-4D97-AF65-F5344CB8AC3E}">
        <p14:creationId xmlns:p14="http://schemas.microsoft.com/office/powerpoint/2010/main" val="391483287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randombar(horizontal)">
                                      <p:cBhvr>
                                        <p:cTn id="12" dur="500"/>
                                        <p:tgtEl>
                                          <p:spTgt spid="1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animEffect transition="in" filter="randombar(horizontal)">
                                      <p:cBhvr>
                                        <p:cTn id="17" dur="500"/>
                                        <p:tgtEl>
                                          <p:spTgt spid="1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xEl>
                                              <p:pRg st="6" end="6"/>
                                            </p:txEl>
                                          </p:spTgt>
                                        </p:tgtEl>
                                        <p:attrNameLst>
                                          <p:attrName>style.visibility</p:attrName>
                                        </p:attrNameLst>
                                      </p:cBhvr>
                                      <p:to>
                                        <p:strVal val="visible"/>
                                      </p:to>
                                    </p:set>
                                    <p:animEffect transition="in" filter="randombar(horizontal)">
                                      <p:cBhvr>
                                        <p:cTn id="22" dur="50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3"/>
          </p:nvPr>
        </p:nvPicPr>
        <p:blipFill>
          <a:blip r:embed="rId2"/>
          <a:srcRect t="582" b="582"/>
          <a:stretch/>
        </p:blipFill>
        <p:spPr/>
      </p:pic>
      <p:sp>
        <p:nvSpPr>
          <p:cNvPr id="24" name="TextBox 23">
            <a:extLst>
              <a:ext uri="{FF2B5EF4-FFF2-40B4-BE49-F238E27FC236}">
                <a16:creationId xmlns:a16="http://schemas.microsoft.com/office/drawing/2014/main" id="{993B1474-02E3-4509-B5C5-84427653BA68}"/>
              </a:ext>
              <a:ext uri="{C183D7F6-B498-43B3-948B-1728B52AA6E4}">
                <adec:decorative xmlns:adec="http://schemas.microsoft.com/office/drawing/2017/decorative" val="1"/>
              </a:ext>
            </a:extLst>
          </p:cNvPr>
          <p:cNvSpPr txBox="1">
            <a:spLocks/>
          </p:cNvSpPr>
          <p:nvPr/>
        </p:nvSpPr>
        <p:spPr>
          <a:xfrm>
            <a:off x="11387102" y="1846217"/>
            <a:ext cx="804898" cy="1445623"/>
          </a:xfrm>
          <a:custGeom>
            <a:avLst/>
            <a:gdLst>
              <a:gd name="connsiteX0" fmla="*/ 99480 w 804898"/>
              <a:gd name="connsiteY0" fmla="*/ 0 h 3140150"/>
              <a:gd name="connsiteX1" fmla="*/ 804898 w 804898"/>
              <a:gd name="connsiteY1" fmla="*/ 0 h 3140150"/>
              <a:gd name="connsiteX2" fmla="*/ 804898 w 804898"/>
              <a:gd name="connsiteY2" fmla="*/ 357262 h 3140150"/>
              <a:gd name="connsiteX3" fmla="*/ 804898 w 804898"/>
              <a:gd name="connsiteY3" fmla="*/ 2782888 h 3140150"/>
              <a:gd name="connsiteX4" fmla="*/ 804898 w 804898"/>
              <a:gd name="connsiteY4" fmla="*/ 3140150 h 3140150"/>
              <a:gd name="connsiteX5" fmla="*/ 99480 w 804898"/>
              <a:gd name="connsiteY5" fmla="*/ 3140150 h 3140150"/>
              <a:gd name="connsiteX6" fmla="*/ 0 w 804898"/>
              <a:gd name="connsiteY6" fmla="*/ 3013250 h 3140150"/>
              <a:gd name="connsiteX7" fmla="*/ 0 w 804898"/>
              <a:gd name="connsiteY7" fmla="*/ 2655988 h 3140150"/>
              <a:gd name="connsiteX8" fmla="*/ 0 w 804898"/>
              <a:gd name="connsiteY8" fmla="*/ 484162 h 3140150"/>
              <a:gd name="connsiteX9" fmla="*/ 0 w 804898"/>
              <a:gd name="connsiteY9" fmla="*/ 126900 h 3140150"/>
              <a:gd name="connsiteX10" fmla="*/ 99480 w 804898"/>
              <a:gd name="connsiteY10" fmla="*/ 0 h 314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4898" h="3140150">
                <a:moveTo>
                  <a:pt x="99480" y="0"/>
                </a:moveTo>
                <a:lnTo>
                  <a:pt x="804898" y="0"/>
                </a:lnTo>
                <a:lnTo>
                  <a:pt x="804898" y="357262"/>
                </a:lnTo>
                <a:lnTo>
                  <a:pt x="804898" y="2782888"/>
                </a:lnTo>
                <a:lnTo>
                  <a:pt x="804898" y="3140150"/>
                </a:lnTo>
                <a:lnTo>
                  <a:pt x="99480" y="3140150"/>
                </a:lnTo>
                <a:cubicBezTo>
                  <a:pt x="44539" y="3140150"/>
                  <a:pt x="0" y="3083334"/>
                  <a:pt x="0" y="3013250"/>
                </a:cubicBezTo>
                <a:lnTo>
                  <a:pt x="0" y="2655988"/>
                </a:lnTo>
                <a:lnTo>
                  <a:pt x="0" y="484162"/>
                </a:lnTo>
                <a:lnTo>
                  <a:pt x="0" y="126900"/>
                </a:lnTo>
                <a:cubicBezTo>
                  <a:pt x="0" y="56816"/>
                  <a:pt x="44539" y="0"/>
                  <a:pt x="99480" y="0"/>
                </a:cubicBezTo>
                <a:close/>
              </a:path>
            </a:pathLst>
          </a:custGeom>
          <a:gradFill>
            <a:gsLst>
              <a:gs pos="100000">
                <a:schemeClr val="tx1">
                  <a:lumMod val="75000"/>
                  <a:lumOff val="25000"/>
                </a:schemeClr>
              </a:gs>
              <a:gs pos="0">
                <a:schemeClr val="tx1"/>
              </a:gs>
            </a:gsLst>
            <a:lin ang="0" scaled="0"/>
          </a:gradFill>
          <a:ln w="3175">
            <a:solidFill>
              <a:schemeClr val="tx1">
                <a:lumMod val="85000"/>
                <a:lumOff val="15000"/>
              </a:schemeClr>
            </a:solidFill>
          </a:ln>
        </p:spPr>
        <p:txBody>
          <a:bodyPr vert="horz" wrap="square" lIns="180000" tIns="288000" rIns="180000" bIns="180000" rtlCol="0" anchor="t">
            <a:noAutofit/>
          </a:bodyPr>
          <a:lstStyle>
            <a:lvl1pPr algn="l" defTabSz="914400" rtl="0" eaLnBrk="1" latinLnBrk="0" hangingPunct="1">
              <a:lnSpc>
                <a:spcPts val="4000"/>
              </a:lnSpc>
              <a:spcBef>
                <a:spcPct val="0"/>
              </a:spcBef>
              <a:buNone/>
              <a:defRPr sz="5000" b="1" kern="1200" spc="-300">
                <a:solidFill>
                  <a:schemeClr val="bg1">
                    <a:lumMod val="95000"/>
                  </a:schemeClr>
                </a:solidFill>
                <a:latin typeface="+mj-lt"/>
                <a:ea typeface="+mj-ea"/>
                <a:cs typeface="+mj-cs"/>
              </a:defRPr>
            </a:lvl1pPr>
          </a:lstStyle>
          <a:p>
            <a:endParaRPr lang="en-US" dirty="0"/>
          </a:p>
        </p:txBody>
      </p:sp>
      <p:sp>
        <p:nvSpPr>
          <p:cNvPr id="18" name="Isosceles Triangle 17">
            <a:extLst>
              <a:ext uri="{FF2B5EF4-FFF2-40B4-BE49-F238E27FC236}">
                <a16:creationId xmlns:a16="http://schemas.microsoft.com/office/drawing/2014/main" id="{FAB4748B-F532-4C70-827A-5FEA8C084327}"/>
              </a:ext>
              <a:ext uri="{C183D7F6-B498-43B3-948B-1728B52AA6E4}">
                <adec:decorative xmlns:adec="http://schemas.microsoft.com/office/drawing/2017/decorative" val="1"/>
              </a:ext>
            </a:extLst>
          </p:cNvPr>
          <p:cNvSpPr/>
          <p:nvPr/>
        </p:nvSpPr>
        <p:spPr>
          <a:xfrm rot="10800000">
            <a:off x="11387101" y="2840742"/>
            <a:ext cx="497957" cy="424971"/>
          </a:xfrm>
          <a:prstGeom prst="triangle">
            <a:avLst>
              <a:gd name="adj" fmla="val 100000"/>
            </a:avLst>
          </a:prstGeom>
          <a:solidFill>
            <a:schemeClr val="accent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a:xfrm>
            <a:off x="4937760" y="1367247"/>
            <a:ext cx="6947299" cy="1497874"/>
          </a:xfrm>
        </p:spPr>
        <p:txBody>
          <a:bodyPr/>
          <a:lstStyle/>
          <a:p>
            <a:pPr>
              <a:lnSpc>
                <a:spcPts val="4500"/>
              </a:lnSpc>
              <a:spcAft>
                <a:spcPts val="1200"/>
              </a:spcAft>
            </a:pPr>
            <a:r>
              <a:rPr lang="en-US" dirty="0"/>
              <a:t>Types of  Areas</a:t>
            </a:r>
          </a:p>
        </p:txBody>
      </p:sp>
      <p:sp>
        <p:nvSpPr>
          <p:cNvPr id="9" name="Footer Placeholder 8"/>
          <p:cNvSpPr>
            <a:spLocks noGrp="1"/>
          </p:cNvSpPr>
          <p:nvPr>
            <p:ph type="ftr" sz="quarter" idx="11"/>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84990665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Types of Areas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4832092"/>
          </a:xfrm>
          <a:prstGeom prst="rect">
            <a:avLst/>
          </a:prstGeom>
          <a:noFill/>
        </p:spPr>
        <p:txBody>
          <a:bodyPr wrap="square">
            <a:spAutoFit/>
          </a:bodyPr>
          <a:lstStyle/>
          <a:p>
            <a:r>
              <a:rPr lang="en-US" sz="2200" b="1" u="sng" dirty="0">
                <a:latin typeface="Amaranth" panose="02000503050000020004" pitchFamily="2" charset="0"/>
              </a:rPr>
              <a:t>Gross Leasable Area</a:t>
            </a:r>
            <a:r>
              <a:rPr lang="en-US" sz="2200" dirty="0">
                <a:latin typeface="Amaranth" panose="02000503050000020004" pitchFamily="2" charset="0"/>
              </a:rPr>
              <a:t>: Summation of all rentable areas and common areas of a property.</a:t>
            </a:r>
          </a:p>
          <a:p>
            <a:endParaRPr lang="en-US" sz="2200" b="1" u="sng" dirty="0">
              <a:latin typeface="Amaranth" panose="02000503050000020004" pitchFamily="2" charset="0"/>
            </a:endParaRPr>
          </a:p>
          <a:p>
            <a:r>
              <a:rPr lang="en-US" sz="2200" b="1" u="sng" dirty="0">
                <a:latin typeface="Amaranth" panose="02000503050000020004" pitchFamily="2" charset="0"/>
              </a:rPr>
              <a:t>Net Leasable/Rentable area</a:t>
            </a:r>
            <a:r>
              <a:rPr lang="en-US" sz="2200" dirty="0">
                <a:latin typeface="Amaranth" panose="02000503050000020004" pitchFamily="2" charset="0"/>
              </a:rPr>
              <a:t>: Summation of all rentable areas of a property excluding the common areas. Areas based on which Base rent is calculated.</a:t>
            </a:r>
          </a:p>
          <a:p>
            <a:endParaRPr lang="en-US" sz="2200" dirty="0">
              <a:latin typeface="Amaranth" panose="02000503050000020004" pitchFamily="2" charset="0"/>
            </a:endParaRPr>
          </a:p>
          <a:p>
            <a:r>
              <a:rPr lang="en-US" sz="2200" b="1" u="sng" dirty="0">
                <a:latin typeface="Amaranth" panose="02000503050000020004" pitchFamily="2" charset="0"/>
              </a:rPr>
              <a:t>Usable Area</a:t>
            </a:r>
            <a:r>
              <a:rPr lang="en-US" sz="2200" dirty="0">
                <a:latin typeface="Amaranth" panose="02000503050000020004" pitchFamily="2" charset="0"/>
              </a:rPr>
              <a:t>: Area of the premises excluding the Load factor.</a:t>
            </a:r>
          </a:p>
          <a:p>
            <a:endParaRPr lang="en-US" sz="2200" dirty="0">
              <a:latin typeface="Amaranth" panose="02000503050000020004" pitchFamily="2" charset="0"/>
            </a:endParaRPr>
          </a:p>
          <a:p>
            <a:r>
              <a:rPr lang="en-US" sz="2200" b="1" u="sng" dirty="0">
                <a:latin typeface="Amaranth" panose="02000503050000020004" pitchFamily="2" charset="0"/>
              </a:rPr>
              <a:t>Common Area</a:t>
            </a:r>
            <a:r>
              <a:rPr lang="en-US" sz="2200" dirty="0">
                <a:latin typeface="Amaranth" panose="02000503050000020004" pitchFamily="2" charset="0"/>
              </a:rPr>
              <a:t>:  Area of the property which are used by all the TT of the property. E.g.: Pavements, Escalators, Staircases Etc.</a:t>
            </a:r>
          </a:p>
          <a:p>
            <a:endParaRPr lang="en-US" sz="2200" dirty="0">
              <a:latin typeface="Amaranth" panose="02000503050000020004" pitchFamily="2" charset="0"/>
            </a:endParaRPr>
          </a:p>
          <a:p>
            <a:r>
              <a:rPr lang="en-US" sz="2200" b="1" u="sng" dirty="0">
                <a:latin typeface="Amaranth" panose="02000503050000020004" pitchFamily="2" charset="0"/>
              </a:rPr>
              <a:t>Parking Area</a:t>
            </a:r>
            <a:r>
              <a:rPr lang="en-US" sz="2200" dirty="0">
                <a:latin typeface="Amaranth" panose="02000503050000020004" pitchFamily="2" charset="0"/>
              </a:rPr>
              <a:t>: Areas designated exclusively for parking purpose. It may be reserved or unreserved.</a:t>
            </a:r>
          </a:p>
          <a:p>
            <a:endParaRPr lang="en-US" sz="2200" dirty="0">
              <a:latin typeface="Amaranth" panose="02000503050000020004" pitchFamily="2" charset="0"/>
            </a:endParaRPr>
          </a:p>
          <a:p>
            <a:r>
              <a:rPr lang="en-US" sz="2200" b="1" u="sng" dirty="0">
                <a:latin typeface="Amaranth" panose="02000503050000020004" pitchFamily="2" charset="0"/>
              </a:rPr>
              <a:t>Storage Area</a:t>
            </a:r>
            <a:r>
              <a:rPr lang="en-US" sz="2200" dirty="0">
                <a:latin typeface="Amaranth" panose="02000503050000020004" pitchFamily="2" charset="0"/>
              </a:rPr>
              <a:t>: Areas designated exclusively for storage purposes.</a:t>
            </a:r>
          </a:p>
        </p:txBody>
      </p:sp>
    </p:spTree>
    <p:extLst>
      <p:ext uri="{BB962C8B-B14F-4D97-AF65-F5344CB8AC3E}">
        <p14:creationId xmlns:p14="http://schemas.microsoft.com/office/powerpoint/2010/main" val="3359871759"/>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randombar(horizontal)">
                                      <p:cBhvr>
                                        <p:cTn id="12" dur="500"/>
                                        <p:tgtEl>
                                          <p:spTgt spid="1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animEffect transition="in" filter="randombar(horizontal)">
                                      <p:cBhvr>
                                        <p:cTn id="17" dur="500"/>
                                        <p:tgtEl>
                                          <p:spTgt spid="1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xEl>
                                              <p:pRg st="6" end="6"/>
                                            </p:txEl>
                                          </p:spTgt>
                                        </p:tgtEl>
                                        <p:attrNameLst>
                                          <p:attrName>style.visibility</p:attrName>
                                        </p:attrNameLst>
                                      </p:cBhvr>
                                      <p:to>
                                        <p:strVal val="visible"/>
                                      </p:to>
                                    </p:set>
                                    <p:animEffect transition="in" filter="randombar(horizontal)">
                                      <p:cBhvr>
                                        <p:cTn id="22" dur="500"/>
                                        <p:tgtEl>
                                          <p:spTgt spid="1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xEl>
                                              <p:pRg st="8" end="8"/>
                                            </p:txEl>
                                          </p:spTgt>
                                        </p:tgtEl>
                                        <p:attrNameLst>
                                          <p:attrName>style.visibility</p:attrName>
                                        </p:attrNameLst>
                                      </p:cBhvr>
                                      <p:to>
                                        <p:strVal val="visible"/>
                                      </p:to>
                                    </p:set>
                                    <p:animEffect transition="in" filter="randombar(horizontal)">
                                      <p:cBhvr>
                                        <p:cTn id="27" dur="500"/>
                                        <p:tgtEl>
                                          <p:spTgt spid="12">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xEl>
                                              <p:pRg st="10" end="10"/>
                                            </p:txEl>
                                          </p:spTgt>
                                        </p:tgtEl>
                                        <p:attrNameLst>
                                          <p:attrName>style.visibility</p:attrName>
                                        </p:attrNameLst>
                                      </p:cBhvr>
                                      <p:to>
                                        <p:strVal val="visible"/>
                                      </p:to>
                                    </p:set>
                                    <p:animEffect transition="in" filter="randombar(horizontal)">
                                      <p:cBhvr>
                                        <p:cTn id="32" dur="500"/>
                                        <p:tgtEl>
                                          <p:spTgt spid="1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Types of Areas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3816429"/>
          </a:xfrm>
          <a:prstGeom prst="rect">
            <a:avLst/>
          </a:prstGeom>
          <a:noFill/>
        </p:spPr>
        <p:txBody>
          <a:bodyPr wrap="square">
            <a:spAutoFit/>
          </a:bodyPr>
          <a:lstStyle/>
          <a:p>
            <a:r>
              <a:rPr lang="en-US" sz="2200" b="1" u="sng" dirty="0">
                <a:latin typeface="Amaranth" panose="02000503050000020004" pitchFamily="2" charset="0"/>
              </a:rPr>
              <a:t>Vacant Area</a:t>
            </a:r>
            <a:r>
              <a:rPr lang="en-US" sz="2200" dirty="0">
                <a:latin typeface="Amaranth" panose="02000503050000020004" pitchFamily="2" charset="0"/>
              </a:rPr>
              <a:t>: Any rentable area that is unoccupied.</a:t>
            </a:r>
          </a:p>
          <a:p>
            <a:endParaRPr lang="en-US" sz="2200" b="1" u="sng" dirty="0">
              <a:latin typeface="Amaranth" panose="02000503050000020004" pitchFamily="2" charset="0"/>
            </a:endParaRPr>
          </a:p>
          <a:p>
            <a:r>
              <a:rPr lang="en-US" sz="2200" b="1" u="sng" dirty="0">
                <a:latin typeface="Amaranth" panose="02000503050000020004" pitchFamily="2" charset="0"/>
              </a:rPr>
              <a:t>Surplus Area</a:t>
            </a:r>
            <a:r>
              <a:rPr lang="en-US" sz="2200" dirty="0">
                <a:latin typeface="Amaranth" panose="02000503050000020004" pitchFamily="2" charset="0"/>
              </a:rPr>
              <a:t>: Any parcel available in the property which can be used for expansions in future.</a:t>
            </a:r>
          </a:p>
          <a:p>
            <a:endParaRPr lang="en-US" sz="2200" b="1" u="sng" dirty="0">
              <a:latin typeface="Amaranth" panose="02000503050000020004" pitchFamily="2" charset="0"/>
            </a:endParaRPr>
          </a:p>
          <a:p>
            <a:r>
              <a:rPr lang="en-US" sz="2200" b="1" u="sng" dirty="0">
                <a:latin typeface="Amaranth" panose="02000503050000020004" pitchFamily="2" charset="0"/>
              </a:rPr>
              <a:t>Gross Leasable Occupied Area</a:t>
            </a:r>
            <a:r>
              <a:rPr lang="en-US" sz="2200" dirty="0">
                <a:latin typeface="Amaranth" panose="02000503050000020004" pitchFamily="2" charset="0"/>
              </a:rPr>
              <a:t>: Summation of all rentable areas which are occupied.</a:t>
            </a:r>
          </a:p>
          <a:p>
            <a:endParaRPr lang="en-US" sz="2200" b="1" u="sng" dirty="0">
              <a:latin typeface="Amaranth" panose="02000503050000020004" pitchFamily="2" charset="0"/>
            </a:endParaRPr>
          </a:p>
          <a:p>
            <a:r>
              <a:rPr lang="en-US" sz="2200" b="1" u="sng" dirty="0">
                <a:latin typeface="Amaranth" panose="02000503050000020004" pitchFamily="2" charset="0"/>
              </a:rPr>
              <a:t>Load Factor</a:t>
            </a:r>
            <a:r>
              <a:rPr lang="en-US" sz="2200" dirty="0">
                <a:latin typeface="Amaranth" panose="02000503050000020004" pitchFamily="2" charset="0"/>
              </a:rPr>
              <a:t>: Any partitions or pillars which hinder the usable area of the premises.</a:t>
            </a:r>
          </a:p>
          <a:p>
            <a:endParaRPr lang="en-US" sz="2200" b="1" u="sng" dirty="0">
              <a:latin typeface="Amaranth" panose="02000503050000020004" pitchFamily="2" charset="0"/>
            </a:endParaRPr>
          </a:p>
          <a:p>
            <a:endParaRPr lang="en-US" sz="2200" dirty="0">
              <a:latin typeface="Amaranth" panose="02000503050000020004" pitchFamily="2" charset="0"/>
            </a:endParaRPr>
          </a:p>
          <a:p>
            <a:endParaRPr lang="en-US" sz="2200" dirty="0">
              <a:latin typeface="Amaranth" panose="02000503050000020004" pitchFamily="2" charset="0"/>
            </a:endParaRPr>
          </a:p>
        </p:txBody>
      </p:sp>
    </p:spTree>
    <p:extLst>
      <p:ext uri="{BB962C8B-B14F-4D97-AF65-F5344CB8AC3E}">
        <p14:creationId xmlns:p14="http://schemas.microsoft.com/office/powerpoint/2010/main" val="68317494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randombar(horizontal)">
                                      <p:cBhvr>
                                        <p:cTn id="12" dur="500"/>
                                        <p:tgtEl>
                                          <p:spTgt spid="1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animEffect transition="in" filter="randombar(horizontal)">
                                      <p:cBhvr>
                                        <p:cTn id="17" dur="500"/>
                                        <p:tgtEl>
                                          <p:spTgt spid="1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xEl>
                                              <p:pRg st="6" end="6"/>
                                            </p:txEl>
                                          </p:spTgt>
                                        </p:tgtEl>
                                        <p:attrNameLst>
                                          <p:attrName>style.visibility</p:attrName>
                                        </p:attrNameLst>
                                      </p:cBhvr>
                                      <p:to>
                                        <p:strVal val="visible"/>
                                      </p:to>
                                    </p:set>
                                    <p:animEffect transition="in" filter="randombar(horizontal)">
                                      <p:cBhvr>
                                        <p:cTn id="22" dur="50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3"/>
          </p:nvPr>
        </p:nvPicPr>
        <p:blipFill>
          <a:blip r:embed="rId2"/>
          <a:srcRect l="5032" r="5032"/>
          <a:stretch/>
        </p:blipFill>
        <p:spPr/>
      </p:pic>
      <p:sp>
        <p:nvSpPr>
          <p:cNvPr id="24" name="TextBox 23">
            <a:extLst>
              <a:ext uri="{FF2B5EF4-FFF2-40B4-BE49-F238E27FC236}">
                <a16:creationId xmlns:a16="http://schemas.microsoft.com/office/drawing/2014/main" id="{993B1474-02E3-4509-B5C5-84427653BA68}"/>
              </a:ext>
              <a:ext uri="{C183D7F6-B498-43B3-948B-1728B52AA6E4}">
                <adec:decorative xmlns:adec="http://schemas.microsoft.com/office/drawing/2017/decorative" val="1"/>
              </a:ext>
            </a:extLst>
          </p:cNvPr>
          <p:cNvSpPr txBox="1">
            <a:spLocks/>
          </p:cNvSpPr>
          <p:nvPr/>
        </p:nvSpPr>
        <p:spPr>
          <a:xfrm>
            <a:off x="11387102" y="1846217"/>
            <a:ext cx="804898" cy="1445623"/>
          </a:xfrm>
          <a:custGeom>
            <a:avLst/>
            <a:gdLst>
              <a:gd name="connsiteX0" fmla="*/ 99480 w 804898"/>
              <a:gd name="connsiteY0" fmla="*/ 0 h 3140150"/>
              <a:gd name="connsiteX1" fmla="*/ 804898 w 804898"/>
              <a:gd name="connsiteY1" fmla="*/ 0 h 3140150"/>
              <a:gd name="connsiteX2" fmla="*/ 804898 w 804898"/>
              <a:gd name="connsiteY2" fmla="*/ 357262 h 3140150"/>
              <a:gd name="connsiteX3" fmla="*/ 804898 w 804898"/>
              <a:gd name="connsiteY3" fmla="*/ 2782888 h 3140150"/>
              <a:gd name="connsiteX4" fmla="*/ 804898 w 804898"/>
              <a:gd name="connsiteY4" fmla="*/ 3140150 h 3140150"/>
              <a:gd name="connsiteX5" fmla="*/ 99480 w 804898"/>
              <a:gd name="connsiteY5" fmla="*/ 3140150 h 3140150"/>
              <a:gd name="connsiteX6" fmla="*/ 0 w 804898"/>
              <a:gd name="connsiteY6" fmla="*/ 3013250 h 3140150"/>
              <a:gd name="connsiteX7" fmla="*/ 0 w 804898"/>
              <a:gd name="connsiteY7" fmla="*/ 2655988 h 3140150"/>
              <a:gd name="connsiteX8" fmla="*/ 0 w 804898"/>
              <a:gd name="connsiteY8" fmla="*/ 484162 h 3140150"/>
              <a:gd name="connsiteX9" fmla="*/ 0 w 804898"/>
              <a:gd name="connsiteY9" fmla="*/ 126900 h 3140150"/>
              <a:gd name="connsiteX10" fmla="*/ 99480 w 804898"/>
              <a:gd name="connsiteY10" fmla="*/ 0 h 314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4898" h="3140150">
                <a:moveTo>
                  <a:pt x="99480" y="0"/>
                </a:moveTo>
                <a:lnTo>
                  <a:pt x="804898" y="0"/>
                </a:lnTo>
                <a:lnTo>
                  <a:pt x="804898" y="357262"/>
                </a:lnTo>
                <a:lnTo>
                  <a:pt x="804898" y="2782888"/>
                </a:lnTo>
                <a:lnTo>
                  <a:pt x="804898" y="3140150"/>
                </a:lnTo>
                <a:lnTo>
                  <a:pt x="99480" y="3140150"/>
                </a:lnTo>
                <a:cubicBezTo>
                  <a:pt x="44539" y="3140150"/>
                  <a:pt x="0" y="3083334"/>
                  <a:pt x="0" y="3013250"/>
                </a:cubicBezTo>
                <a:lnTo>
                  <a:pt x="0" y="2655988"/>
                </a:lnTo>
                <a:lnTo>
                  <a:pt x="0" y="484162"/>
                </a:lnTo>
                <a:lnTo>
                  <a:pt x="0" y="126900"/>
                </a:lnTo>
                <a:cubicBezTo>
                  <a:pt x="0" y="56816"/>
                  <a:pt x="44539" y="0"/>
                  <a:pt x="99480" y="0"/>
                </a:cubicBezTo>
                <a:close/>
              </a:path>
            </a:pathLst>
          </a:custGeom>
          <a:gradFill>
            <a:gsLst>
              <a:gs pos="100000">
                <a:schemeClr val="tx1">
                  <a:lumMod val="75000"/>
                  <a:lumOff val="25000"/>
                </a:schemeClr>
              </a:gs>
              <a:gs pos="0">
                <a:schemeClr val="tx1"/>
              </a:gs>
            </a:gsLst>
            <a:lin ang="0" scaled="0"/>
          </a:gradFill>
          <a:ln w="3175">
            <a:solidFill>
              <a:schemeClr val="tx1">
                <a:lumMod val="85000"/>
                <a:lumOff val="15000"/>
              </a:schemeClr>
            </a:solidFill>
          </a:ln>
        </p:spPr>
        <p:txBody>
          <a:bodyPr vert="horz" wrap="square" lIns="180000" tIns="288000" rIns="180000" bIns="180000" rtlCol="0" anchor="t">
            <a:noAutofit/>
          </a:bodyPr>
          <a:lstStyle>
            <a:lvl1pPr algn="l" defTabSz="914400" rtl="0" eaLnBrk="1" latinLnBrk="0" hangingPunct="1">
              <a:lnSpc>
                <a:spcPts val="4000"/>
              </a:lnSpc>
              <a:spcBef>
                <a:spcPct val="0"/>
              </a:spcBef>
              <a:buNone/>
              <a:defRPr sz="5000" b="1" kern="1200" spc="-300">
                <a:solidFill>
                  <a:schemeClr val="bg1">
                    <a:lumMod val="95000"/>
                  </a:schemeClr>
                </a:solidFill>
                <a:latin typeface="+mj-lt"/>
                <a:ea typeface="+mj-ea"/>
                <a:cs typeface="+mj-cs"/>
              </a:defRPr>
            </a:lvl1pPr>
          </a:lstStyle>
          <a:p>
            <a:endParaRPr lang="en-US" dirty="0"/>
          </a:p>
        </p:txBody>
      </p:sp>
      <p:sp>
        <p:nvSpPr>
          <p:cNvPr id="18" name="Isosceles Triangle 17">
            <a:extLst>
              <a:ext uri="{FF2B5EF4-FFF2-40B4-BE49-F238E27FC236}">
                <a16:creationId xmlns:a16="http://schemas.microsoft.com/office/drawing/2014/main" id="{FAB4748B-F532-4C70-827A-5FEA8C084327}"/>
              </a:ext>
              <a:ext uri="{C183D7F6-B498-43B3-948B-1728B52AA6E4}">
                <adec:decorative xmlns:adec="http://schemas.microsoft.com/office/drawing/2017/decorative" val="1"/>
              </a:ext>
            </a:extLst>
          </p:cNvPr>
          <p:cNvSpPr/>
          <p:nvPr/>
        </p:nvSpPr>
        <p:spPr>
          <a:xfrm rot="10800000">
            <a:off x="11387101" y="2840742"/>
            <a:ext cx="497957" cy="424971"/>
          </a:xfrm>
          <a:prstGeom prst="triangle">
            <a:avLst>
              <a:gd name="adj" fmla="val 100000"/>
            </a:avLst>
          </a:prstGeom>
          <a:solidFill>
            <a:schemeClr val="accent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a:xfrm>
            <a:off x="4937760" y="1367247"/>
            <a:ext cx="6947299" cy="1497874"/>
          </a:xfrm>
        </p:spPr>
        <p:txBody>
          <a:bodyPr/>
          <a:lstStyle/>
          <a:p>
            <a:pPr>
              <a:lnSpc>
                <a:spcPts val="4500"/>
              </a:lnSpc>
              <a:spcAft>
                <a:spcPts val="1200"/>
              </a:spcAft>
            </a:pPr>
            <a:r>
              <a:rPr lang="en-US" dirty="0"/>
              <a:t>Types of  Tenants</a:t>
            </a:r>
          </a:p>
        </p:txBody>
      </p:sp>
      <p:sp>
        <p:nvSpPr>
          <p:cNvPr id="9" name="Footer Placeholder 8"/>
          <p:cNvSpPr>
            <a:spLocks noGrp="1"/>
          </p:cNvSpPr>
          <p:nvPr>
            <p:ph type="ftr" sz="quarter" idx="11"/>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138445387"/>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3"/>
          </p:nvPr>
        </p:nvPicPr>
        <p:blipFill>
          <a:blip r:embed="rId2"/>
          <a:srcRect l="16274" r="16274"/>
          <a:stretch/>
        </p:blipFill>
        <p:spPr/>
      </p:pic>
      <p:sp>
        <p:nvSpPr>
          <p:cNvPr id="24" name="TextBox 23">
            <a:extLst>
              <a:ext uri="{FF2B5EF4-FFF2-40B4-BE49-F238E27FC236}">
                <a16:creationId xmlns:a16="http://schemas.microsoft.com/office/drawing/2014/main" id="{993B1474-02E3-4509-B5C5-84427653BA68}"/>
              </a:ext>
              <a:ext uri="{C183D7F6-B498-43B3-948B-1728B52AA6E4}">
                <adec:decorative xmlns:adec="http://schemas.microsoft.com/office/drawing/2017/decorative" val="1"/>
              </a:ext>
            </a:extLst>
          </p:cNvPr>
          <p:cNvSpPr txBox="1">
            <a:spLocks/>
          </p:cNvSpPr>
          <p:nvPr/>
        </p:nvSpPr>
        <p:spPr>
          <a:xfrm>
            <a:off x="11387102" y="1846217"/>
            <a:ext cx="804898" cy="1445623"/>
          </a:xfrm>
          <a:custGeom>
            <a:avLst/>
            <a:gdLst>
              <a:gd name="connsiteX0" fmla="*/ 99480 w 804898"/>
              <a:gd name="connsiteY0" fmla="*/ 0 h 3140150"/>
              <a:gd name="connsiteX1" fmla="*/ 804898 w 804898"/>
              <a:gd name="connsiteY1" fmla="*/ 0 h 3140150"/>
              <a:gd name="connsiteX2" fmla="*/ 804898 w 804898"/>
              <a:gd name="connsiteY2" fmla="*/ 357262 h 3140150"/>
              <a:gd name="connsiteX3" fmla="*/ 804898 w 804898"/>
              <a:gd name="connsiteY3" fmla="*/ 2782888 h 3140150"/>
              <a:gd name="connsiteX4" fmla="*/ 804898 w 804898"/>
              <a:gd name="connsiteY4" fmla="*/ 3140150 h 3140150"/>
              <a:gd name="connsiteX5" fmla="*/ 99480 w 804898"/>
              <a:gd name="connsiteY5" fmla="*/ 3140150 h 3140150"/>
              <a:gd name="connsiteX6" fmla="*/ 0 w 804898"/>
              <a:gd name="connsiteY6" fmla="*/ 3013250 h 3140150"/>
              <a:gd name="connsiteX7" fmla="*/ 0 w 804898"/>
              <a:gd name="connsiteY7" fmla="*/ 2655988 h 3140150"/>
              <a:gd name="connsiteX8" fmla="*/ 0 w 804898"/>
              <a:gd name="connsiteY8" fmla="*/ 484162 h 3140150"/>
              <a:gd name="connsiteX9" fmla="*/ 0 w 804898"/>
              <a:gd name="connsiteY9" fmla="*/ 126900 h 3140150"/>
              <a:gd name="connsiteX10" fmla="*/ 99480 w 804898"/>
              <a:gd name="connsiteY10" fmla="*/ 0 h 314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4898" h="3140150">
                <a:moveTo>
                  <a:pt x="99480" y="0"/>
                </a:moveTo>
                <a:lnTo>
                  <a:pt x="804898" y="0"/>
                </a:lnTo>
                <a:lnTo>
                  <a:pt x="804898" y="357262"/>
                </a:lnTo>
                <a:lnTo>
                  <a:pt x="804898" y="2782888"/>
                </a:lnTo>
                <a:lnTo>
                  <a:pt x="804898" y="3140150"/>
                </a:lnTo>
                <a:lnTo>
                  <a:pt x="99480" y="3140150"/>
                </a:lnTo>
                <a:cubicBezTo>
                  <a:pt x="44539" y="3140150"/>
                  <a:pt x="0" y="3083334"/>
                  <a:pt x="0" y="3013250"/>
                </a:cubicBezTo>
                <a:lnTo>
                  <a:pt x="0" y="2655988"/>
                </a:lnTo>
                <a:lnTo>
                  <a:pt x="0" y="484162"/>
                </a:lnTo>
                <a:lnTo>
                  <a:pt x="0" y="126900"/>
                </a:lnTo>
                <a:cubicBezTo>
                  <a:pt x="0" y="56816"/>
                  <a:pt x="44539" y="0"/>
                  <a:pt x="99480" y="0"/>
                </a:cubicBezTo>
                <a:close/>
              </a:path>
            </a:pathLst>
          </a:custGeom>
          <a:gradFill>
            <a:gsLst>
              <a:gs pos="100000">
                <a:schemeClr val="tx1">
                  <a:lumMod val="75000"/>
                  <a:lumOff val="25000"/>
                </a:schemeClr>
              </a:gs>
              <a:gs pos="0">
                <a:schemeClr val="tx1"/>
              </a:gs>
            </a:gsLst>
            <a:lin ang="0" scaled="0"/>
          </a:gradFill>
          <a:ln w="3175">
            <a:solidFill>
              <a:schemeClr val="tx1">
                <a:lumMod val="85000"/>
                <a:lumOff val="15000"/>
              </a:schemeClr>
            </a:solidFill>
          </a:ln>
        </p:spPr>
        <p:txBody>
          <a:bodyPr vert="horz" wrap="square" lIns="180000" tIns="288000" rIns="180000" bIns="180000" rtlCol="0" anchor="t">
            <a:noAutofit/>
          </a:bodyPr>
          <a:lstStyle>
            <a:lvl1pPr algn="l" defTabSz="914400" rtl="0" eaLnBrk="1" latinLnBrk="0" hangingPunct="1">
              <a:lnSpc>
                <a:spcPts val="4000"/>
              </a:lnSpc>
              <a:spcBef>
                <a:spcPct val="0"/>
              </a:spcBef>
              <a:buNone/>
              <a:defRPr sz="5000" b="1" kern="1200" spc="-300">
                <a:solidFill>
                  <a:schemeClr val="bg1">
                    <a:lumMod val="95000"/>
                  </a:schemeClr>
                </a:solidFill>
                <a:latin typeface="+mj-lt"/>
                <a:ea typeface="+mj-ea"/>
                <a:cs typeface="+mj-cs"/>
              </a:defRPr>
            </a:lvl1pPr>
          </a:lstStyle>
          <a:p>
            <a:endParaRPr lang="en-US" dirty="0"/>
          </a:p>
        </p:txBody>
      </p:sp>
      <p:sp>
        <p:nvSpPr>
          <p:cNvPr id="18" name="Isosceles Triangle 17">
            <a:extLst>
              <a:ext uri="{FF2B5EF4-FFF2-40B4-BE49-F238E27FC236}">
                <a16:creationId xmlns:a16="http://schemas.microsoft.com/office/drawing/2014/main" id="{FAB4748B-F532-4C70-827A-5FEA8C084327}"/>
              </a:ext>
              <a:ext uri="{C183D7F6-B498-43B3-948B-1728B52AA6E4}">
                <adec:decorative xmlns:adec="http://schemas.microsoft.com/office/drawing/2017/decorative" val="1"/>
              </a:ext>
            </a:extLst>
          </p:cNvPr>
          <p:cNvSpPr/>
          <p:nvPr/>
        </p:nvSpPr>
        <p:spPr>
          <a:xfrm rot="10800000">
            <a:off x="11387101" y="2840742"/>
            <a:ext cx="497957" cy="424971"/>
          </a:xfrm>
          <a:prstGeom prst="triangle">
            <a:avLst>
              <a:gd name="adj" fmla="val 100000"/>
            </a:avLst>
          </a:prstGeom>
          <a:solidFill>
            <a:schemeClr val="accent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a:xfrm>
            <a:off x="4937760" y="1367247"/>
            <a:ext cx="6947299" cy="1497874"/>
          </a:xfrm>
        </p:spPr>
        <p:txBody>
          <a:bodyPr/>
          <a:lstStyle/>
          <a:p>
            <a:pPr>
              <a:lnSpc>
                <a:spcPts val="4500"/>
              </a:lnSpc>
              <a:spcAft>
                <a:spcPts val="1200"/>
              </a:spcAft>
            </a:pPr>
            <a:r>
              <a:rPr lang="en-US" dirty="0"/>
              <a:t>Introduction to </a:t>
            </a:r>
            <a:br>
              <a:rPr lang="en-US" dirty="0"/>
            </a:br>
            <a:r>
              <a:rPr lang="en-US" dirty="0"/>
              <a:t>Lease Abstraction</a:t>
            </a:r>
          </a:p>
        </p:txBody>
      </p:sp>
      <p:sp>
        <p:nvSpPr>
          <p:cNvPr id="9" name="Footer Placeholder 8"/>
          <p:cNvSpPr>
            <a:spLocks noGrp="1"/>
          </p:cNvSpPr>
          <p:nvPr>
            <p:ph type="ftr" sz="quarter" idx="11"/>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40916746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Common types of tenants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4124206"/>
          </a:xfrm>
          <a:prstGeom prst="rect">
            <a:avLst/>
          </a:prstGeom>
          <a:noFill/>
        </p:spPr>
        <p:txBody>
          <a:bodyPr wrap="square">
            <a:spAutoFit/>
          </a:bodyPr>
          <a:lstStyle/>
          <a:p>
            <a:r>
              <a:rPr lang="en-US" sz="2400" b="1" u="sng" dirty="0">
                <a:latin typeface="Amaranth" panose="02000503050000020004" pitchFamily="2" charset="0"/>
              </a:rPr>
              <a:t>Anchor Tenant</a:t>
            </a:r>
            <a:r>
              <a:rPr lang="en-US" sz="2400" dirty="0">
                <a:latin typeface="Amaranth" panose="02000503050000020004" pitchFamily="2" charset="0"/>
              </a:rPr>
              <a:t>: </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A major tenant, often a well-known retail chain or large store, that drives significant traffic to the property. </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Their presence can attract other tenants and customers, making them crucial for the property's success.</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Examples include theatres in the mall, department stores, supermarkets, and big-box retailers.</a:t>
            </a:r>
          </a:p>
          <a:p>
            <a:endParaRPr lang="en-US" sz="2200" dirty="0">
              <a:latin typeface="Amaranth" panose="02000503050000020004" pitchFamily="2" charset="0"/>
            </a:endParaRPr>
          </a:p>
        </p:txBody>
      </p:sp>
    </p:spTree>
    <p:extLst>
      <p:ext uri="{BB962C8B-B14F-4D97-AF65-F5344CB8AC3E}">
        <p14:creationId xmlns:p14="http://schemas.microsoft.com/office/powerpoint/2010/main" val="3843536112"/>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2">
                                            <p:txEl>
                                              <p:pRg st="2" end="2"/>
                                            </p:txEl>
                                          </p:spTgt>
                                        </p:tgtEl>
                                        <p:attrNameLst>
                                          <p:attrName>style.visibility</p:attrName>
                                        </p:attrNameLst>
                                      </p:cBhvr>
                                      <p:to>
                                        <p:strVal val="visible"/>
                                      </p:to>
                                    </p:set>
                                    <p:animEffect transition="in" filter="randombar(horizontal)">
                                      <p:cBhvr>
                                        <p:cTn id="10" dur="500"/>
                                        <p:tgtEl>
                                          <p:spTgt spid="12">
                                            <p:txEl>
                                              <p:pRg st="2" end="2"/>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2">
                                            <p:txEl>
                                              <p:pRg st="4" end="4"/>
                                            </p:txEl>
                                          </p:spTgt>
                                        </p:tgtEl>
                                        <p:attrNameLst>
                                          <p:attrName>style.visibility</p:attrName>
                                        </p:attrNameLst>
                                      </p:cBhvr>
                                      <p:to>
                                        <p:strVal val="visible"/>
                                      </p:to>
                                    </p:set>
                                    <p:animEffect transition="in" filter="randombar(horizontal)">
                                      <p:cBhvr>
                                        <p:cTn id="13" dur="500"/>
                                        <p:tgtEl>
                                          <p:spTgt spid="12">
                                            <p:txEl>
                                              <p:pRg st="4" end="4"/>
                                            </p:txEl>
                                          </p:spTgt>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2">
                                            <p:txEl>
                                              <p:pRg st="6" end="6"/>
                                            </p:txEl>
                                          </p:spTgt>
                                        </p:tgtEl>
                                        <p:attrNameLst>
                                          <p:attrName>style.visibility</p:attrName>
                                        </p:attrNameLst>
                                      </p:cBhvr>
                                      <p:to>
                                        <p:strVal val="visible"/>
                                      </p:to>
                                    </p:set>
                                    <p:animEffect transition="in" filter="randombar(horizontal)">
                                      <p:cBhvr>
                                        <p:cTn id="16" dur="50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Common types of tenants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3416320"/>
          </a:xfrm>
          <a:prstGeom prst="rect">
            <a:avLst/>
          </a:prstGeom>
          <a:noFill/>
        </p:spPr>
        <p:txBody>
          <a:bodyPr wrap="square">
            <a:spAutoFit/>
          </a:bodyPr>
          <a:lstStyle/>
          <a:p>
            <a:r>
              <a:rPr lang="en-US" sz="2400" b="1" u="sng" dirty="0">
                <a:latin typeface="Amaranth" panose="02000503050000020004" pitchFamily="2" charset="0"/>
              </a:rPr>
              <a:t>Major Tenant</a:t>
            </a:r>
            <a:r>
              <a:rPr lang="en-US" sz="2400" dirty="0">
                <a:latin typeface="Amaranth" panose="02000503050000020004" pitchFamily="2" charset="0"/>
              </a:rPr>
              <a:t>: </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Significant tenants who may not have the same traffic-driving impact as anchor tenants but still occupy a large portion of the property and play a key role in its success.</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They often have favorable lease terms and conditions.</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Examples include large specialty stores or mid-sized retail chains.</a:t>
            </a:r>
            <a:endParaRPr lang="en-US" sz="2200" dirty="0">
              <a:latin typeface="Amaranth" panose="02000503050000020004" pitchFamily="2" charset="0"/>
            </a:endParaRPr>
          </a:p>
        </p:txBody>
      </p:sp>
    </p:spTree>
    <p:extLst>
      <p:ext uri="{BB962C8B-B14F-4D97-AF65-F5344CB8AC3E}">
        <p14:creationId xmlns:p14="http://schemas.microsoft.com/office/powerpoint/2010/main" val="314573866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Common types of tenants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2677656"/>
          </a:xfrm>
          <a:prstGeom prst="rect">
            <a:avLst/>
          </a:prstGeom>
          <a:noFill/>
        </p:spPr>
        <p:txBody>
          <a:bodyPr wrap="square">
            <a:spAutoFit/>
          </a:bodyPr>
          <a:lstStyle/>
          <a:p>
            <a:r>
              <a:rPr lang="en-US" sz="2400" b="1" u="sng" dirty="0">
                <a:latin typeface="Amaranth" panose="02000503050000020004" pitchFamily="2" charset="0"/>
              </a:rPr>
              <a:t>Co-Tenant</a:t>
            </a:r>
            <a:r>
              <a:rPr lang="en-US" sz="2400" dirty="0">
                <a:latin typeface="Amaranth" panose="02000503050000020004" pitchFamily="2" charset="0"/>
              </a:rPr>
              <a:t>: </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Tenants who share the property with other tenants, often in a way that their presence complements each other.</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Co-tenancy clauses in leases may allow tenants to reduce rent or terminate the lease if key co-tenants leave or the occupancy falls below a certain level.</a:t>
            </a:r>
            <a:endParaRPr lang="en-US" sz="2200" dirty="0">
              <a:latin typeface="Amaranth" panose="02000503050000020004" pitchFamily="2" charset="0"/>
            </a:endParaRPr>
          </a:p>
        </p:txBody>
      </p:sp>
    </p:spTree>
    <p:extLst>
      <p:ext uri="{BB962C8B-B14F-4D97-AF65-F5344CB8AC3E}">
        <p14:creationId xmlns:p14="http://schemas.microsoft.com/office/powerpoint/2010/main" val="1129892742"/>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Common types of tenants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3046988"/>
          </a:xfrm>
          <a:prstGeom prst="rect">
            <a:avLst/>
          </a:prstGeom>
          <a:noFill/>
        </p:spPr>
        <p:txBody>
          <a:bodyPr wrap="square">
            <a:spAutoFit/>
          </a:bodyPr>
          <a:lstStyle/>
          <a:p>
            <a:r>
              <a:rPr lang="en-US" sz="2400" b="1" u="sng" dirty="0">
                <a:latin typeface="Amaranth" panose="02000503050000020004" pitchFamily="2" charset="0"/>
              </a:rPr>
              <a:t>In-Line Tenant</a:t>
            </a:r>
            <a:r>
              <a:rPr lang="en-US" sz="2400" dirty="0">
                <a:latin typeface="Amaranth" panose="02000503050000020004" pitchFamily="2" charset="0"/>
              </a:rPr>
              <a:t>: </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Smaller tenants that typically occupy spaces between the anchor or major tenants in shopping centers or malls.</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These tenants rely on the traffic generated by the anchor and major tenants.</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Examples include small retail stores, boutiques, and service providers.</a:t>
            </a:r>
            <a:endParaRPr lang="en-US" sz="2200" dirty="0">
              <a:latin typeface="Amaranth" panose="02000503050000020004" pitchFamily="2" charset="0"/>
            </a:endParaRPr>
          </a:p>
        </p:txBody>
      </p:sp>
    </p:spTree>
    <p:extLst>
      <p:ext uri="{BB962C8B-B14F-4D97-AF65-F5344CB8AC3E}">
        <p14:creationId xmlns:p14="http://schemas.microsoft.com/office/powerpoint/2010/main" val="422927192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Common types of tenants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0" y="1234619"/>
            <a:ext cx="10810875" cy="1446550"/>
          </a:xfrm>
          <a:prstGeom prst="rect">
            <a:avLst/>
          </a:prstGeom>
          <a:noFill/>
        </p:spPr>
        <p:txBody>
          <a:bodyPr wrap="square">
            <a:spAutoFit/>
          </a:bodyPr>
          <a:lstStyle/>
          <a:p>
            <a:r>
              <a:rPr lang="en-US" sz="2200" b="1" u="sng" dirty="0">
                <a:latin typeface="Amaranth" panose="02000503050000020004" pitchFamily="2" charset="0"/>
              </a:rPr>
              <a:t>Sub-Tenant</a:t>
            </a:r>
            <a:r>
              <a:rPr lang="en-US" sz="2200" dirty="0">
                <a:latin typeface="Amaranth" panose="02000503050000020004" pitchFamily="2" charset="0"/>
              </a:rPr>
              <a:t>: </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A tenant that rents space from another tenant (sublessor), rather than the property owner.</a:t>
            </a:r>
          </a:p>
        </p:txBody>
      </p:sp>
      <p:sp>
        <p:nvSpPr>
          <p:cNvPr id="2" name="TextBox 1">
            <a:extLst>
              <a:ext uri="{FF2B5EF4-FFF2-40B4-BE49-F238E27FC236}">
                <a16:creationId xmlns:a16="http://schemas.microsoft.com/office/drawing/2014/main" id="{13EA9999-0DBC-7D76-4741-02CAA7C2E2A8}"/>
              </a:ext>
            </a:extLst>
          </p:cNvPr>
          <p:cNvSpPr txBox="1"/>
          <p:nvPr/>
        </p:nvSpPr>
        <p:spPr>
          <a:xfrm>
            <a:off x="666740" y="2909598"/>
            <a:ext cx="10810875" cy="1446550"/>
          </a:xfrm>
          <a:prstGeom prst="rect">
            <a:avLst/>
          </a:prstGeom>
          <a:noFill/>
        </p:spPr>
        <p:txBody>
          <a:bodyPr wrap="square">
            <a:spAutoFit/>
          </a:bodyPr>
          <a:lstStyle/>
          <a:p>
            <a:r>
              <a:rPr lang="en-US" sz="2200" b="1" u="sng" dirty="0">
                <a:latin typeface="Amaranth" panose="02000503050000020004" pitchFamily="2" charset="0"/>
              </a:rPr>
              <a:t>Master Tenant</a:t>
            </a:r>
            <a:r>
              <a:rPr lang="en-US" sz="2200" dirty="0">
                <a:latin typeface="Amaranth" panose="02000503050000020004" pitchFamily="2" charset="0"/>
              </a:rPr>
              <a:t>: </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A primary tenant that leases an entire property and then subleases space to other tenants.</a:t>
            </a:r>
          </a:p>
        </p:txBody>
      </p:sp>
      <p:sp>
        <p:nvSpPr>
          <p:cNvPr id="3" name="TextBox 2">
            <a:extLst>
              <a:ext uri="{FF2B5EF4-FFF2-40B4-BE49-F238E27FC236}">
                <a16:creationId xmlns:a16="http://schemas.microsoft.com/office/drawing/2014/main" id="{017E594D-3B25-3251-5397-97B87C805A79}"/>
              </a:ext>
            </a:extLst>
          </p:cNvPr>
          <p:cNvSpPr txBox="1"/>
          <p:nvPr/>
        </p:nvSpPr>
        <p:spPr>
          <a:xfrm>
            <a:off x="666740" y="4584578"/>
            <a:ext cx="10810875" cy="1446550"/>
          </a:xfrm>
          <a:prstGeom prst="rect">
            <a:avLst/>
          </a:prstGeom>
          <a:noFill/>
        </p:spPr>
        <p:txBody>
          <a:bodyPr wrap="square">
            <a:spAutoFit/>
          </a:bodyPr>
          <a:lstStyle/>
          <a:p>
            <a:r>
              <a:rPr lang="en-US" sz="2200" b="1" u="sng" dirty="0">
                <a:latin typeface="Amaranth" panose="02000503050000020004" pitchFamily="2" charset="0"/>
              </a:rPr>
              <a:t>Lead Tenant</a:t>
            </a:r>
            <a:r>
              <a:rPr lang="en-US" sz="2200" dirty="0">
                <a:latin typeface="Amaranth" panose="02000503050000020004" pitchFamily="2" charset="0"/>
              </a:rPr>
              <a:t>: </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A tenant that signs a lease first, often securing favorable terms, and paving the way for other tenants.</a:t>
            </a:r>
          </a:p>
        </p:txBody>
      </p:sp>
    </p:spTree>
    <p:extLst>
      <p:ext uri="{BB962C8B-B14F-4D97-AF65-F5344CB8AC3E}">
        <p14:creationId xmlns:p14="http://schemas.microsoft.com/office/powerpoint/2010/main" val="237329965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Letters in shelves"/>
          <p:cNvPicPr>
            <a:picLocks noGrp="1" noChangeAspect="1"/>
          </p:cNvPicPr>
          <p:nvPr>
            <p:ph type="pic" sz="quarter" idx="13"/>
          </p:nvPr>
        </p:nvPicPr>
        <p:blipFill>
          <a:blip r:embed="rId2"/>
          <a:srcRect l="5116" r="5116"/>
          <a:stretch/>
        </p:blipFill>
        <p:spPr/>
      </p:pic>
      <p:sp>
        <p:nvSpPr>
          <p:cNvPr id="24" name="TextBox 23">
            <a:extLst>
              <a:ext uri="{FF2B5EF4-FFF2-40B4-BE49-F238E27FC236}">
                <a16:creationId xmlns:a16="http://schemas.microsoft.com/office/drawing/2014/main" id="{993B1474-02E3-4509-B5C5-84427653BA68}"/>
              </a:ext>
              <a:ext uri="{C183D7F6-B498-43B3-948B-1728B52AA6E4}">
                <adec:decorative xmlns:adec="http://schemas.microsoft.com/office/drawing/2017/decorative" val="1"/>
              </a:ext>
            </a:extLst>
          </p:cNvPr>
          <p:cNvSpPr txBox="1">
            <a:spLocks/>
          </p:cNvSpPr>
          <p:nvPr/>
        </p:nvSpPr>
        <p:spPr>
          <a:xfrm>
            <a:off x="11387102" y="1846217"/>
            <a:ext cx="804898" cy="1445623"/>
          </a:xfrm>
          <a:custGeom>
            <a:avLst/>
            <a:gdLst>
              <a:gd name="connsiteX0" fmla="*/ 99480 w 804898"/>
              <a:gd name="connsiteY0" fmla="*/ 0 h 3140150"/>
              <a:gd name="connsiteX1" fmla="*/ 804898 w 804898"/>
              <a:gd name="connsiteY1" fmla="*/ 0 h 3140150"/>
              <a:gd name="connsiteX2" fmla="*/ 804898 w 804898"/>
              <a:gd name="connsiteY2" fmla="*/ 357262 h 3140150"/>
              <a:gd name="connsiteX3" fmla="*/ 804898 w 804898"/>
              <a:gd name="connsiteY3" fmla="*/ 2782888 h 3140150"/>
              <a:gd name="connsiteX4" fmla="*/ 804898 w 804898"/>
              <a:gd name="connsiteY4" fmla="*/ 3140150 h 3140150"/>
              <a:gd name="connsiteX5" fmla="*/ 99480 w 804898"/>
              <a:gd name="connsiteY5" fmla="*/ 3140150 h 3140150"/>
              <a:gd name="connsiteX6" fmla="*/ 0 w 804898"/>
              <a:gd name="connsiteY6" fmla="*/ 3013250 h 3140150"/>
              <a:gd name="connsiteX7" fmla="*/ 0 w 804898"/>
              <a:gd name="connsiteY7" fmla="*/ 2655988 h 3140150"/>
              <a:gd name="connsiteX8" fmla="*/ 0 w 804898"/>
              <a:gd name="connsiteY8" fmla="*/ 484162 h 3140150"/>
              <a:gd name="connsiteX9" fmla="*/ 0 w 804898"/>
              <a:gd name="connsiteY9" fmla="*/ 126900 h 3140150"/>
              <a:gd name="connsiteX10" fmla="*/ 99480 w 804898"/>
              <a:gd name="connsiteY10" fmla="*/ 0 h 314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4898" h="3140150">
                <a:moveTo>
                  <a:pt x="99480" y="0"/>
                </a:moveTo>
                <a:lnTo>
                  <a:pt x="804898" y="0"/>
                </a:lnTo>
                <a:lnTo>
                  <a:pt x="804898" y="357262"/>
                </a:lnTo>
                <a:lnTo>
                  <a:pt x="804898" y="2782888"/>
                </a:lnTo>
                <a:lnTo>
                  <a:pt x="804898" y="3140150"/>
                </a:lnTo>
                <a:lnTo>
                  <a:pt x="99480" y="3140150"/>
                </a:lnTo>
                <a:cubicBezTo>
                  <a:pt x="44539" y="3140150"/>
                  <a:pt x="0" y="3083334"/>
                  <a:pt x="0" y="3013250"/>
                </a:cubicBezTo>
                <a:lnTo>
                  <a:pt x="0" y="2655988"/>
                </a:lnTo>
                <a:lnTo>
                  <a:pt x="0" y="484162"/>
                </a:lnTo>
                <a:lnTo>
                  <a:pt x="0" y="126900"/>
                </a:lnTo>
                <a:cubicBezTo>
                  <a:pt x="0" y="56816"/>
                  <a:pt x="44539" y="0"/>
                  <a:pt x="99480" y="0"/>
                </a:cubicBezTo>
                <a:close/>
              </a:path>
            </a:pathLst>
          </a:custGeom>
          <a:gradFill>
            <a:gsLst>
              <a:gs pos="100000">
                <a:schemeClr val="tx1">
                  <a:lumMod val="75000"/>
                  <a:lumOff val="25000"/>
                </a:schemeClr>
              </a:gs>
              <a:gs pos="0">
                <a:schemeClr val="tx1"/>
              </a:gs>
            </a:gsLst>
            <a:lin ang="0" scaled="0"/>
          </a:gradFill>
          <a:ln w="3175">
            <a:solidFill>
              <a:schemeClr val="tx1">
                <a:lumMod val="85000"/>
                <a:lumOff val="15000"/>
              </a:schemeClr>
            </a:solidFill>
          </a:ln>
        </p:spPr>
        <p:txBody>
          <a:bodyPr vert="horz" wrap="square" lIns="180000" tIns="288000" rIns="180000" bIns="180000" rtlCol="0" anchor="t">
            <a:noAutofit/>
          </a:bodyPr>
          <a:lstStyle>
            <a:lvl1pPr algn="l" defTabSz="914400" rtl="0" eaLnBrk="1" latinLnBrk="0" hangingPunct="1">
              <a:lnSpc>
                <a:spcPts val="4000"/>
              </a:lnSpc>
              <a:spcBef>
                <a:spcPct val="0"/>
              </a:spcBef>
              <a:buNone/>
              <a:defRPr sz="5000" b="1" kern="1200" spc="-300">
                <a:solidFill>
                  <a:schemeClr val="bg1">
                    <a:lumMod val="95000"/>
                  </a:schemeClr>
                </a:solidFill>
                <a:latin typeface="+mj-lt"/>
                <a:ea typeface="+mj-ea"/>
                <a:cs typeface="+mj-cs"/>
              </a:defRPr>
            </a:lvl1pPr>
          </a:lstStyle>
          <a:p>
            <a:endParaRPr lang="en-US" dirty="0"/>
          </a:p>
        </p:txBody>
      </p:sp>
      <p:sp>
        <p:nvSpPr>
          <p:cNvPr id="18" name="Isosceles Triangle 17">
            <a:extLst>
              <a:ext uri="{FF2B5EF4-FFF2-40B4-BE49-F238E27FC236}">
                <a16:creationId xmlns:a16="http://schemas.microsoft.com/office/drawing/2014/main" id="{FAB4748B-F532-4C70-827A-5FEA8C084327}"/>
              </a:ext>
              <a:ext uri="{C183D7F6-B498-43B3-948B-1728B52AA6E4}">
                <adec:decorative xmlns:adec="http://schemas.microsoft.com/office/drawing/2017/decorative" val="1"/>
              </a:ext>
            </a:extLst>
          </p:cNvPr>
          <p:cNvSpPr/>
          <p:nvPr/>
        </p:nvSpPr>
        <p:spPr>
          <a:xfrm rot="10800000">
            <a:off x="11387101" y="2840742"/>
            <a:ext cx="497957" cy="424971"/>
          </a:xfrm>
          <a:prstGeom prst="triangle">
            <a:avLst>
              <a:gd name="adj" fmla="val 100000"/>
            </a:avLst>
          </a:prstGeom>
          <a:solidFill>
            <a:schemeClr val="accent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a:xfrm>
            <a:off x="4937760" y="1367247"/>
            <a:ext cx="6947299" cy="1497874"/>
          </a:xfrm>
        </p:spPr>
        <p:txBody>
          <a:bodyPr/>
          <a:lstStyle/>
          <a:p>
            <a:pPr>
              <a:lnSpc>
                <a:spcPts val="4500"/>
              </a:lnSpc>
              <a:spcAft>
                <a:spcPts val="1200"/>
              </a:spcAft>
            </a:pPr>
            <a:r>
              <a:rPr lang="en-US" dirty="0"/>
              <a:t>Types of  Documents</a:t>
            </a:r>
          </a:p>
        </p:txBody>
      </p:sp>
      <p:sp>
        <p:nvSpPr>
          <p:cNvPr id="9" name="Footer Placeholder 8"/>
          <p:cNvSpPr>
            <a:spLocks noGrp="1"/>
          </p:cNvSpPr>
          <p:nvPr>
            <p:ph type="ftr" sz="quarter" idx="11"/>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11353313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Important types of documents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4524315"/>
          </a:xfrm>
          <a:prstGeom prst="rect">
            <a:avLst/>
          </a:prstGeom>
          <a:noFill/>
        </p:spPr>
        <p:txBody>
          <a:bodyPr wrap="square">
            <a:spAutoFit/>
          </a:bodyPr>
          <a:lstStyle/>
          <a:p>
            <a:r>
              <a:rPr lang="en-US" sz="2400" b="1" u="sng" dirty="0">
                <a:latin typeface="Amaranth" panose="02000503050000020004" pitchFamily="2" charset="0"/>
              </a:rPr>
              <a:t>Lease Agreement</a:t>
            </a:r>
            <a:r>
              <a:rPr lang="en-US" sz="2400" dirty="0">
                <a:latin typeface="Amaranth" panose="02000503050000020004" pitchFamily="2" charset="0"/>
              </a:rPr>
              <a:t>: </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The primary contract between landlord and tenant outlining terms and conditions.</a:t>
            </a:r>
          </a:p>
          <a:p>
            <a:pPr marL="342900" indent="-342900">
              <a:buFont typeface="Arial" panose="020B0604020202020204" pitchFamily="34" charset="0"/>
              <a:buChar char="•"/>
            </a:pPr>
            <a:endParaRPr lang="en-US" sz="2400" dirty="0">
              <a:latin typeface="Amaranth" panose="02000503050000020004" pitchFamily="2" charset="0"/>
            </a:endParaRPr>
          </a:p>
          <a:p>
            <a:r>
              <a:rPr lang="en-US" sz="2400" b="1" u="sng" dirty="0">
                <a:latin typeface="Amaranth" panose="02000503050000020004" pitchFamily="2" charset="0"/>
              </a:rPr>
              <a:t>Lease Amendment</a:t>
            </a:r>
            <a:r>
              <a:rPr lang="en-US" sz="2400" dirty="0">
                <a:latin typeface="Amaranth" panose="02000503050000020004" pitchFamily="2" charset="0"/>
              </a:rPr>
              <a:t>:</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A document modifying specific terms of the existing lease.</a:t>
            </a:r>
          </a:p>
          <a:p>
            <a:pPr marL="342900" indent="-342900">
              <a:buFont typeface="Arial" panose="020B0604020202020204" pitchFamily="34" charset="0"/>
              <a:buChar char="•"/>
            </a:pPr>
            <a:endParaRPr lang="en-US" sz="2400" dirty="0">
              <a:latin typeface="Amaranth" panose="02000503050000020004" pitchFamily="2" charset="0"/>
            </a:endParaRPr>
          </a:p>
          <a:p>
            <a:r>
              <a:rPr lang="en-US" sz="2400" b="1" u="sng" dirty="0">
                <a:latin typeface="Amaranth" panose="02000503050000020004" pitchFamily="2" charset="0"/>
              </a:rPr>
              <a:t>Lease Renewal Agreement</a:t>
            </a:r>
            <a:r>
              <a:rPr lang="en-US" sz="2400" dirty="0">
                <a:latin typeface="Amaranth" panose="02000503050000020004" pitchFamily="2" charset="0"/>
              </a:rPr>
              <a:t>:</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A contract extending the existing lease for an additional term.</a:t>
            </a:r>
          </a:p>
        </p:txBody>
      </p:sp>
    </p:spTree>
    <p:extLst>
      <p:ext uri="{BB962C8B-B14F-4D97-AF65-F5344CB8AC3E}">
        <p14:creationId xmlns:p14="http://schemas.microsoft.com/office/powerpoint/2010/main" val="368224256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randombar(horizontal)">
                                      <p:cBhvr>
                                        <p:cTn id="12" dur="500"/>
                                        <p:tgtEl>
                                          <p:spTgt spid="1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animEffect transition="in" filter="randombar(horizontal)">
                                      <p:cBhvr>
                                        <p:cTn id="17" dur="500"/>
                                        <p:tgtEl>
                                          <p:spTgt spid="1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xEl>
                                              <p:pRg st="6" end="6"/>
                                            </p:txEl>
                                          </p:spTgt>
                                        </p:tgtEl>
                                        <p:attrNameLst>
                                          <p:attrName>style.visibility</p:attrName>
                                        </p:attrNameLst>
                                      </p:cBhvr>
                                      <p:to>
                                        <p:strVal val="visible"/>
                                      </p:to>
                                    </p:set>
                                    <p:animEffect transition="in" filter="randombar(horizontal)">
                                      <p:cBhvr>
                                        <p:cTn id="22" dur="500"/>
                                        <p:tgtEl>
                                          <p:spTgt spid="1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xEl>
                                              <p:pRg st="8" end="8"/>
                                            </p:txEl>
                                          </p:spTgt>
                                        </p:tgtEl>
                                        <p:attrNameLst>
                                          <p:attrName>style.visibility</p:attrName>
                                        </p:attrNameLst>
                                      </p:cBhvr>
                                      <p:to>
                                        <p:strVal val="visible"/>
                                      </p:to>
                                    </p:set>
                                    <p:animEffect transition="in" filter="randombar(horizontal)">
                                      <p:cBhvr>
                                        <p:cTn id="27" dur="500"/>
                                        <p:tgtEl>
                                          <p:spTgt spid="12">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xEl>
                                              <p:pRg st="10" end="10"/>
                                            </p:txEl>
                                          </p:spTgt>
                                        </p:tgtEl>
                                        <p:attrNameLst>
                                          <p:attrName>style.visibility</p:attrName>
                                        </p:attrNameLst>
                                      </p:cBhvr>
                                      <p:to>
                                        <p:strVal val="visible"/>
                                      </p:to>
                                    </p:set>
                                    <p:animEffect transition="in" filter="randombar(horizontal)">
                                      <p:cBhvr>
                                        <p:cTn id="32" dur="500"/>
                                        <p:tgtEl>
                                          <p:spTgt spid="1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Important types of documents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4154984"/>
          </a:xfrm>
          <a:prstGeom prst="rect">
            <a:avLst/>
          </a:prstGeom>
          <a:noFill/>
        </p:spPr>
        <p:txBody>
          <a:bodyPr wrap="square">
            <a:spAutoFit/>
          </a:bodyPr>
          <a:lstStyle/>
          <a:p>
            <a:r>
              <a:rPr lang="en-US" sz="2400" b="1" u="sng" dirty="0">
                <a:latin typeface="Amaranth" panose="02000503050000020004" pitchFamily="2" charset="0"/>
              </a:rPr>
              <a:t>Lease Termination Agreement</a:t>
            </a:r>
            <a:r>
              <a:rPr lang="en-US" sz="2400" dirty="0">
                <a:latin typeface="Amaranth" panose="02000503050000020004" pitchFamily="2" charset="0"/>
              </a:rPr>
              <a:t>: </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A document ending the lease before its scheduled expiration.</a:t>
            </a:r>
          </a:p>
          <a:p>
            <a:pPr marL="342900" indent="-342900">
              <a:buFont typeface="Arial" panose="020B0604020202020204" pitchFamily="34" charset="0"/>
              <a:buChar char="•"/>
            </a:pPr>
            <a:endParaRPr lang="en-US" sz="2400" dirty="0">
              <a:latin typeface="Amaranth" panose="02000503050000020004" pitchFamily="2" charset="0"/>
            </a:endParaRPr>
          </a:p>
          <a:p>
            <a:r>
              <a:rPr lang="en-US" sz="2400" b="1" u="sng" dirty="0">
                <a:latin typeface="Amaranth" panose="02000503050000020004" pitchFamily="2" charset="0"/>
              </a:rPr>
              <a:t>Letter of Intent (LOI)</a:t>
            </a:r>
            <a:r>
              <a:rPr lang="en-US" sz="2400" dirty="0">
                <a:latin typeface="Amaranth" panose="02000503050000020004" pitchFamily="2" charset="0"/>
              </a:rPr>
              <a:t>:</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A preliminary agreement outlining key terms before signing a lease.</a:t>
            </a:r>
          </a:p>
          <a:p>
            <a:pPr marL="342900" indent="-342900">
              <a:buFont typeface="Arial" panose="020B0604020202020204" pitchFamily="34" charset="0"/>
              <a:buChar char="•"/>
            </a:pPr>
            <a:endParaRPr lang="en-US" sz="2400" dirty="0">
              <a:latin typeface="Amaranth" panose="02000503050000020004" pitchFamily="2" charset="0"/>
            </a:endParaRPr>
          </a:p>
          <a:p>
            <a:r>
              <a:rPr lang="en-US" sz="2400" b="1" u="sng" dirty="0">
                <a:latin typeface="Amaranth" panose="02000503050000020004" pitchFamily="2" charset="0"/>
              </a:rPr>
              <a:t>Lease Commencement Date Agreement</a:t>
            </a:r>
            <a:r>
              <a:rPr lang="en-US" sz="2400" dirty="0">
                <a:latin typeface="Amaranth" panose="02000503050000020004" pitchFamily="2" charset="0"/>
              </a:rPr>
              <a:t>:</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A document confirming the lease start date.</a:t>
            </a:r>
          </a:p>
        </p:txBody>
      </p:sp>
    </p:spTree>
    <p:extLst>
      <p:ext uri="{BB962C8B-B14F-4D97-AF65-F5344CB8AC3E}">
        <p14:creationId xmlns:p14="http://schemas.microsoft.com/office/powerpoint/2010/main" val="128373479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randombar(horizontal)">
                                      <p:cBhvr>
                                        <p:cTn id="12" dur="500"/>
                                        <p:tgtEl>
                                          <p:spTgt spid="1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animEffect transition="in" filter="randombar(horizontal)">
                                      <p:cBhvr>
                                        <p:cTn id="17" dur="500"/>
                                        <p:tgtEl>
                                          <p:spTgt spid="1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xEl>
                                              <p:pRg st="6" end="6"/>
                                            </p:txEl>
                                          </p:spTgt>
                                        </p:tgtEl>
                                        <p:attrNameLst>
                                          <p:attrName>style.visibility</p:attrName>
                                        </p:attrNameLst>
                                      </p:cBhvr>
                                      <p:to>
                                        <p:strVal val="visible"/>
                                      </p:to>
                                    </p:set>
                                    <p:animEffect transition="in" filter="randombar(horizontal)">
                                      <p:cBhvr>
                                        <p:cTn id="22" dur="500"/>
                                        <p:tgtEl>
                                          <p:spTgt spid="1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xEl>
                                              <p:pRg st="8" end="8"/>
                                            </p:txEl>
                                          </p:spTgt>
                                        </p:tgtEl>
                                        <p:attrNameLst>
                                          <p:attrName>style.visibility</p:attrName>
                                        </p:attrNameLst>
                                      </p:cBhvr>
                                      <p:to>
                                        <p:strVal val="visible"/>
                                      </p:to>
                                    </p:set>
                                    <p:animEffect transition="in" filter="randombar(horizontal)">
                                      <p:cBhvr>
                                        <p:cTn id="27" dur="500"/>
                                        <p:tgtEl>
                                          <p:spTgt spid="12">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xEl>
                                              <p:pRg st="10" end="10"/>
                                            </p:txEl>
                                          </p:spTgt>
                                        </p:tgtEl>
                                        <p:attrNameLst>
                                          <p:attrName>style.visibility</p:attrName>
                                        </p:attrNameLst>
                                      </p:cBhvr>
                                      <p:to>
                                        <p:strVal val="visible"/>
                                      </p:to>
                                    </p:set>
                                    <p:animEffect transition="in" filter="randombar(horizontal)">
                                      <p:cBhvr>
                                        <p:cTn id="32" dur="500"/>
                                        <p:tgtEl>
                                          <p:spTgt spid="1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Important types of documents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4524315"/>
          </a:xfrm>
          <a:prstGeom prst="rect">
            <a:avLst/>
          </a:prstGeom>
          <a:noFill/>
        </p:spPr>
        <p:txBody>
          <a:bodyPr wrap="square">
            <a:spAutoFit/>
          </a:bodyPr>
          <a:lstStyle/>
          <a:p>
            <a:r>
              <a:rPr lang="en-US" sz="2400" b="1" u="sng" dirty="0">
                <a:latin typeface="Amaranth" panose="02000503050000020004" pitchFamily="2" charset="0"/>
              </a:rPr>
              <a:t>Sublease Agreement</a:t>
            </a:r>
            <a:r>
              <a:rPr lang="en-US" sz="2400" dirty="0">
                <a:latin typeface="Amaranth" panose="02000503050000020004" pitchFamily="2" charset="0"/>
              </a:rPr>
              <a:t>: </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A contract between tenant and subtenant for the rental of space.</a:t>
            </a:r>
          </a:p>
          <a:p>
            <a:pPr marL="342900" indent="-342900">
              <a:buFont typeface="Arial" panose="020B0604020202020204" pitchFamily="34" charset="0"/>
              <a:buChar char="•"/>
            </a:pPr>
            <a:endParaRPr lang="en-US" sz="2400" dirty="0">
              <a:latin typeface="Amaranth" panose="02000503050000020004" pitchFamily="2" charset="0"/>
            </a:endParaRPr>
          </a:p>
          <a:p>
            <a:r>
              <a:rPr lang="en-US" sz="2400" b="1" u="sng" dirty="0">
                <a:latin typeface="Amaranth" panose="02000503050000020004" pitchFamily="2" charset="0"/>
              </a:rPr>
              <a:t>Assignment of Lease</a:t>
            </a:r>
            <a:r>
              <a:rPr lang="en-US" sz="2400" b="1" dirty="0">
                <a:latin typeface="Amaranth" panose="02000503050000020004" pitchFamily="2" charset="0"/>
              </a:rPr>
              <a:t>:</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A document transferring the tenant's rights and obligations to another party.</a:t>
            </a:r>
          </a:p>
          <a:p>
            <a:pPr marL="342900" indent="-342900">
              <a:buFont typeface="Arial" panose="020B0604020202020204" pitchFamily="34" charset="0"/>
              <a:buChar char="•"/>
            </a:pPr>
            <a:endParaRPr lang="en-US" sz="2400" dirty="0">
              <a:latin typeface="Amaranth" panose="02000503050000020004" pitchFamily="2" charset="0"/>
            </a:endParaRPr>
          </a:p>
          <a:p>
            <a:r>
              <a:rPr lang="en-US" sz="2400" b="1" u="sng" dirty="0">
                <a:latin typeface="Amaranth" panose="02000503050000020004" pitchFamily="2" charset="0"/>
              </a:rPr>
              <a:t>Estoppel Certificate</a:t>
            </a:r>
            <a:r>
              <a:rPr lang="en-US" sz="2400" dirty="0">
                <a:latin typeface="Amaranth" panose="02000503050000020004" pitchFamily="2" charset="0"/>
              </a:rPr>
              <a:t>:</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A document confirming the lease's terms and conditions for lenders or investors.</a:t>
            </a:r>
          </a:p>
        </p:txBody>
      </p:sp>
    </p:spTree>
    <p:extLst>
      <p:ext uri="{BB962C8B-B14F-4D97-AF65-F5344CB8AC3E}">
        <p14:creationId xmlns:p14="http://schemas.microsoft.com/office/powerpoint/2010/main" val="296766152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randombar(horizontal)">
                                      <p:cBhvr>
                                        <p:cTn id="12" dur="500"/>
                                        <p:tgtEl>
                                          <p:spTgt spid="1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animEffect transition="in" filter="randombar(horizontal)">
                                      <p:cBhvr>
                                        <p:cTn id="17" dur="500"/>
                                        <p:tgtEl>
                                          <p:spTgt spid="1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xEl>
                                              <p:pRg st="6" end="6"/>
                                            </p:txEl>
                                          </p:spTgt>
                                        </p:tgtEl>
                                        <p:attrNameLst>
                                          <p:attrName>style.visibility</p:attrName>
                                        </p:attrNameLst>
                                      </p:cBhvr>
                                      <p:to>
                                        <p:strVal val="visible"/>
                                      </p:to>
                                    </p:set>
                                    <p:animEffect transition="in" filter="randombar(horizontal)">
                                      <p:cBhvr>
                                        <p:cTn id="22" dur="500"/>
                                        <p:tgtEl>
                                          <p:spTgt spid="1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xEl>
                                              <p:pRg st="8" end="8"/>
                                            </p:txEl>
                                          </p:spTgt>
                                        </p:tgtEl>
                                        <p:attrNameLst>
                                          <p:attrName>style.visibility</p:attrName>
                                        </p:attrNameLst>
                                      </p:cBhvr>
                                      <p:to>
                                        <p:strVal val="visible"/>
                                      </p:to>
                                    </p:set>
                                    <p:animEffect transition="in" filter="randombar(horizontal)">
                                      <p:cBhvr>
                                        <p:cTn id="27" dur="500"/>
                                        <p:tgtEl>
                                          <p:spTgt spid="12">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xEl>
                                              <p:pRg st="10" end="10"/>
                                            </p:txEl>
                                          </p:spTgt>
                                        </p:tgtEl>
                                        <p:attrNameLst>
                                          <p:attrName>style.visibility</p:attrName>
                                        </p:attrNameLst>
                                      </p:cBhvr>
                                      <p:to>
                                        <p:strVal val="visible"/>
                                      </p:to>
                                    </p:set>
                                    <p:animEffect transition="in" filter="randombar(horizontal)">
                                      <p:cBhvr>
                                        <p:cTn id="32" dur="500"/>
                                        <p:tgtEl>
                                          <p:spTgt spid="1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dirty="0"/>
              <a:t>RECAM SOLUTIONS PRIVATE LIMITED</a:t>
            </a:r>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Important types of documents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4154984"/>
          </a:xfrm>
          <a:prstGeom prst="rect">
            <a:avLst/>
          </a:prstGeom>
          <a:noFill/>
        </p:spPr>
        <p:txBody>
          <a:bodyPr wrap="square">
            <a:spAutoFit/>
          </a:bodyPr>
          <a:lstStyle/>
          <a:p>
            <a:r>
              <a:rPr lang="en-US" sz="2400" b="1" u="sng" dirty="0">
                <a:latin typeface="Amaranth" panose="02000503050000020004" pitchFamily="2" charset="0"/>
              </a:rPr>
              <a:t>SNDA (Subordination, Non-Disturbance, and Attornment) Agreement</a:t>
            </a:r>
            <a:r>
              <a:rPr lang="en-US" sz="2400" dirty="0">
                <a:latin typeface="Amaranth" panose="02000503050000020004" pitchFamily="2" charset="0"/>
              </a:rPr>
              <a:t>: </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A document outlining the relationship between tenant, landlord, and lender.</a:t>
            </a:r>
          </a:p>
          <a:p>
            <a:pPr marL="342900" indent="-342900">
              <a:buFont typeface="Arial" panose="020B0604020202020204" pitchFamily="34" charset="0"/>
              <a:buChar char="•"/>
            </a:pPr>
            <a:endParaRPr lang="en-US" sz="2400" dirty="0">
              <a:latin typeface="Amaranth" panose="02000503050000020004" pitchFamily="2" charset="0"/>
            </a:endParaRPr>
          </a:p>
          <a:p>
            <a:r>
              <a:rPr lang="en-US" sz="2400" b="1" u="sng" dirty="0">
                <a:latin typeface="Amaranth" panose="02000503050000020004" pitchFamily="2" charset="0"/>
              </a:rPr>
              <a:t>Lease Guaranty</a:t>
            </a:r>
            <a:r>
              <a:rPr lang="en-US" sz="2400" b="1" dirty="0">
                <a:latin typeface="Amaranth" panose="02000503050000020004" pitchFamily="2" charset="0"/>
              </a:rPr>
              <a:t>:</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A document guaranteeing the tenant's lease obligations.</a:t>
            </a:r>
          </a:p>
          <a:p>
            <a:endParaRPr lang="en-US" sz="2400" b="1" u="sng" dirty="0">
              <a:latin typeface="Amaranth" panose="02000503050000020004" pitchFamily="2" charset="0"/>
            </a:endParaRPr>
          </a:p>
          <a:p>
            <a:r>
              <a:rPr lang="en-US" sz="2400" b="1" u="sng" dirty="0">
                <a:latin typeface="Amaranth" panose="02000503050000020004" pitchFamily="2" charset="0"/>
              </a:rPr>
              <a:t>Lease Proposal</a:t>
            </a:r>
            <a:r>
              <a:rPr lang="en-US" sz="2400" dirty="0">
                <a:latin typeface="Amaranth" panose="02000503050000020004" pitchFamily="2" charset="0"/>
              </a:rPr>
              <a:t>:</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A document outlining proposed lease terms for review and negotiation.</a:t>
            </a:r>
          </a:p>
        </p:txBody>
      </p:sp>
    </p:spTree>
    <p:extLst>
      <p:ext uri="{BB962C8B-B14F-4D97-AF65-F5344CB8AC3E}">
        <p14:creationId xmlns:p14="http://schemas.microsoft.com/office/powerpoint/2010/main" val="151296891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randombar(horizontal)">
                                      <p:cBhvr>
                                        <p:cTn id="12" dur="500"/>
                                        <p:tgtEl>
                                          <p:spTgt spid="1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animEffect transition="in" filter="randombar(horizontal)">
                                      <p:cBhvr>
                                        <p:cTn id="17" dur="500"/>
                                        <p:tgtEl>
                                          <p:spTgt spid="1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xEl>
                                              <p:pRg st="6" end="6"/>
                                            </p:txEl>
                                          </p:spTgt>
                                        </p:tgtEl>
                                        <p:attrNameLst>
                                          <p:attrName>style.visibility</p:attrName>
                                        </p:attrNameLst>
                                      </p:cBhvr>
                                      <p:to>
                                        <p:strVal val="visible"/>
                                      </p:to>
                                    </p:set>
                                    <p:animEffect transition="in" filter="randombar(horizontal)">
                                      <p:cBhvr>
                                        <p:cTn id="22" dur="500"/>
                                        <p:tgtEl>
                                          <p:spTgt spid="1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xEl>
                                              <p:pRg st="8" end="8"/>
                                            </p:txEl>
                                          </p:spTgt>
                                        </p:tgtEl>
                                        <p:attrNameLst>
                                          <p:attrName>style.visibility</p:attrName>
                                        </p:attrNameLst>
                                      </p:cBhvr>
                                      <p:to>
                                        <p:strVal val="visible"/>
                                      </p:to>
                                    </p:set>
                                    <p:animEffect transition="in" filter="randombar(horizontal)">
                                      <p:cBhvr>
                                        <p:cTn id="27" dur="500"/>
                                        <p:tgtEl>
                                          <p:spTgt spid="12">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xEl>
                                              <p:pRg st="10" end="10"/>
                                            </p:txEl>
                                          </p:spTgt>
                                        </p:tgtEl>
                                        <p:attrNameLst>
                                          <p:attrName>style.visibility</p:attrName>
                                        </p:attrNameLst>
                                      </p:cBhvr>
                                      <p:to>
                                        <p:strVal val="visible"/>
                                      </p:to>
                                    </p:set>
                                    <p:animEffect transition="in" filter="randombar(horizontal)">
                                      <p:cBhvr>
                                        <p:cTn id="32" dur="500"/>
                                        <p:tgtEl>
                                          <p:spTgt spid="1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6097554" cy="584775"/>
          </a:xfrm>
          <a:prstGeom prst="rect">
            <a:avLst/>
          </a:prstGeom>
          <a:noFill/>
        </p:spPr>
        <p:txBody>
          <a:bodyPr wrap="square">
            <a:spAutoFit/>
          </a:bodyPr>
          <a:lstStyle/>
          <a:p>
            <a:r>
              <a:rPr lang="en-IN" sz="3200" b="1" dirty="0">
                <a:latin typeface="Amaranth" panose="02000503050000020004" pitchFamily="2" charset="0"/>
              </a:rPr>
              <a:t>What is Lease Abstraction?</a:t>
            </a: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427248"/>
            <a:ext cx="10378985" cy="4154984"/>
          </a:xfrm>
          <a:prstGeom prst="rect">
            <a:avLst/>
          </a:prstGeom>
          <a:noFill/>
        </p:spPr>
        <p:txBody>
          <a:bodyPr wrap="square">
            <a:spAutoFit/>
          </a:bodyPr>
          <a:lstStyle/>
          <a:p>
            <a:r>
              <a:rPr lang="en-IN" sz="2400" b="1" u="sng" dirty="0">
                <a:solidFill>
                  <a:schemeClr val="tx1"/>
                </a:solidFill>
                <a:latin typeface="Amaranth" panose="02000503050000020004" pitchFamily="2" charset="0"/>
              </a:rPr>
              <a:t>Definition</a:t>
            </a:r>
            <a:r>
              <a:rPr lang="en-IN" sz="2400" b="1" dirty="0">
                <a:solidFill>
                  <a:schemeClr val="tx1"/>
                </a:solidFill>
                <a:latin typeface="Amaranth" panose="02000503050000020004" pitchFamily="2" charset="0"/>
              </a:rPr>
              <a:t>:</a:t>
            </a:r>
          </a:p>
          <a:p>
            <a:endParaRPr lang="en-IN" sz="2400" b="1" dirty="0">
              <a:solidFill>
                <a:schemeClr val="tx1"/>
              </a:solidFill>
              <a:latin typeface="Amaranth" panose="02000503050000020004" pitchFamily="2" charset="0"/>
            </a:endParaRPr>
          </a:p>
          <a:p>
            <a:r>
              <a:rPr lang="en-US" sz="2400" dirty="0">
                <a:solidFill>
                  <a:schemeClr val="tx1"/>
                </a:solidFill>
                <a:latin typeface="Amaranth" panose="02000503050000020004" pitchFamily="2" charset="0"/>
              </a:rPr>
              <a:t>Lease abstraction is the process of summarizing lease agreements to highlight key terms and clauses, making the information easily accessible and manageable.</a:t>
            </a:r>
          </a:p>
          <a:p>
            <a:endParaRPr lang="en-US" sz="2400" b="1" dirty="0">
              <a:latin typeface="Amaranth" panose="02000503050000020004" pitchFamily="2" charset="0"/>
            </a:endParaRPr>
          </a:p>
          <a:p>
            <a:r>
              <a:rPr lang="en-IN" sz="2400" b="1" u="sng" dirty="0">
                <a:solidFill>
                  <a:schemeClr val="tx1"/>
                </a:solidFill>
                <a:latin typeface="Amaranth" panose="02000503050000020004" pitchFamily="2" charset="0"/>
              </a:rPr>
              <a:t>Purpose</a:t>
            </a:r>
            <a:r>
              <a:rPr lang="en-IN" sz="2400" b="1" dirty="0">
                <a:solidFill>
                  <a:schemeClr val="tx1"/>
                </a:solidFill>
                <a:latin typeface="Amaranth" panose="02000503050000020004" pitchFamily="2" charset="0"/>
              </a:rPr>
              <a:t>:</a:t>
            </a:r>
          </a:p>
          <a:p>
            <a:endParaRPr lang="en-IN" sz="2400" b="1" dirty="0">
              <a:solidFill>
                <a:schemeClr val="tx1"/>
              </a:solidFill>
              <a:latin typeface="Amaranth" panose="02000503050000020004" pitchFamily="2" charset="0"/>
            </a:endParaRPr>
          </a:p>
          <a:p>
            <a:r>
              <a:rPr lang="en-US" sz="2400" dirty="0">
                <a:solidFill>
                  <a:schemeClr val="tx1"/>
                </a:solidFill>
                <a:latin typeface="Amaranth" panose="02000503050000020004" pitchFamily="2" charset="0"/>
              </a:rPr>
              <a:t>The main purpose of lease abstraction is to streamline the management of lease agreements by providing quick access to critical information without the need to read through entire documents.</a:t>
            </a:r>
            <a:endParaRPr lang="en-IN" sz="2400" b="1" dirty="0">
              <a:solidFill>
                <a:schemeClr val="tx1"/>
              </a:solidFill>
              <a:latin typeface="Amaranth" panose="02000503050000020004" pitchFamily="2" charset="0"/>
            </a:endParaRPr>
          </a:p>
        </p:txBody>
      </p:sp>
    </p:spTree>
    <p:extLst>
      <p:ext uri="{BB962C8B-B14F-4D97-AF65-F5344CB8AC3E}">
        <p14:creationId xmlns:p14="http://schemas.microsoft.com/office/powerpoint/2010/main" val="18416687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randombar(horizontal)">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 calcmode="lin" valueType="num">
                                      <p:cBhvr additive="base">
                                        <p:cTn id="18"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5">
                                            <p:txEl>
                                              <p:pRg st="6" end="6"/>
                                            </p:txEl>
                                          </p:spTgt>
                                        </p:tgtEl>
                                        <p:attrNameLst>
                                          <p:attrName>style.visibility</p:attrName>
                                        </p:attrNameLst>
                                      </p:cBhvr>
                                      <p:to>
                                        <p:strVal val="visible"/>
                                      </p:to>
                                    </p:set>
                                    <p:animEffect transition="in" filter="randombar(horizontal)">
                                      <p:cBhvr>
                                        <p:cTn id="24"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dirty="0"/>
              <a:t>RECAM SOLUTIONS PRIVATE LIMITED</a:t>
            </a:r>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Important types of documents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3785652"/>
          </a:xfrm>
          <a:prstGeom prst="rect">
            <a:avLst/>
          </a:prstGeom>
          <a:noFill/>
        </p:spPr>
        <p:txBody>
          <a:bodyPr wrap="square">
            <a:spAutoFit/>
          </a:bodyPr>
          <a:lstStyle/>
          <a:p>
            <a:r>
              <a:rPr lang="en-US" sz="2400" b="1" u="sng" dirty="0">
                <a:latin typeface="Amaranth" panose="02000503050000020004" pitchFamily="2" charset="0"/>
              </a:rPr>
              <a:t>Consent to Sublease or Assignment</a:t>
            </a:r>
            <a:r>
              <a:rPr lang="en-US" sz="2400" dirty="0">
                <a:latin typeface="Amaranth" panose="02000503050000020004" pitchFamily="2" charset="0"/>
              </a:rPr>
              <a:t>: </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Landlord's written consent allowing the tenant to sublease or assign the lease to another party.</a:t>
            </a:r>
          </a:p>
          <a:p>
            <a:pPr marL="342900" indent="-342900">
              <a:buFont typeface="Arial" panose="020B0604020202020204" pitchFamily="34" charset="0"/>
              <a:buChar char="•"/>
            </a:pPr>
            <a:endParaRPr lang="en-US" sz="2400" dirty="0">
              <a:latin typeface="Amaranth" panose="02000503050000020004" pitchFamily="2" charset="0"/>
            </a:endParaRPr>
          </a:p>
          <a:p>
            <a:r>
              <a:rPr lang="en-US" sz="2400" b="1" u="sng" dirty="0">
                <a:latin typeface="Amaranth" panose="02000503050000020004" pitchFamily="2" charset="0"/>
              </a:rPr>
              <a:t>Addendum</a:t>
            </a:r>
            <a:r>
              <a:rPr lang="en-US" sz="2400" b="1" dirty="0">
                <a:latin typeface="Amaranth" panose="02000503050000020004" pitchFamily="2" charset="0"/>
              </a:rPr>
              <a:t>:</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Document that describes additions, alterations, or removal, of the scope (or the terms) of a contract, mutually agreed upon by the parties to the contract. Its part of the Lease as it is Executed along with the Lease.</a:t>
            </a:r>
          </a:p>
        </p:txBody>
      </p:sp>
    </p:spTree>
    <p:extLst>
      <p:ext uri="{BB962C8B-B14F-4D97-AF65-F5344CB8AC3E}">
        <p14:creationId xmlns:p14="http://schemas.microsoft.com/office/powerpoint/2010/main" val="347717577"/>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xEl>
                                              <p:pRg st="4" end="4"/>
                                            </p:txEl>
                                          </p:spTgt>
                                        </p:tgtEl>
                                        <p:attrNameLst>
                                          <p:attrName>style.visibility</p:attrName>
                                        </p:attrNameLst>
                                      </p:cBhvr>
                                      <p:to>
                                        <p:strVal val="visible"/>
                                      </p:to>
                                    </p:set>
                                    <p:animEffect transition="in" filter="randombar(horizontal)">
                                      <p:cBhvr>
                                        <p:cTn id="12"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dirty="0"/>
              <a:t>RECAM SOLUTIONS PRIVATE LIMITED</a:t>
            </a:r>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Important types of documents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3785652"/>
          </a:xfrm>
          <a:prstGeom prst="rect">
            <a:avLst/>
          </a:prstGeom>
          <a:noFill/>
        </p:spPr>
        <p:txBody>
          <a:bodyPr wrap="square">
            <a:spAutoFit/>
          </a:bodyPr>
          <a:lstStyle/>
          <a:p>
            <a:r>
              <a:rPr lang="en-US" sz="2400" b="1" u="sng" dirty="0">
                <a:latin typeface="Amaranth" panose="02000503050000020004" pitchFamily="2" charset="0"/>
              </a:rPr>
              <a:t>Riders</a:t>
            </a:r>
            <a:r>
              <a:rPr lang="en-US" sz="2400" dirty="0">
                <a:latin typeface="Amaranth" panose="02000503050000020004" pitchFamily="2" charset="0"/>
              </a:rPr>
              <a:t>: </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Make changes to the original agreement without rewriting the entire document</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Provide additional information that was not included in the original agreement</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Address specific issues or concerns that arose after the original agreement was signed</a:t>
            </a:r>
          </a:p>
        </p:txBody>
      </p:sp>
    </p:spTree>
    <p:extLst>
      <p:ext uri="{BB962C8B-B14F-4D97-AF65-F5344CB8AC3E}">
        <p14:creationId xmlns:p14="http://schemas.microsoft.com/office/powerpoint/2010/main" val="282629503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dirty="0"/>
              <a:t>RECAM SOLUTIONS PRIVATE LIMITED</a:t>
            </a:r>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Important types of documents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4832092"/>
          </a:xfrm>
          <a:prstGeom prst="rect">
            <a:avLst/>
          </a:prstGeom>
          <a:noFill/>
        </p:spPr>
        <p:txBody>
          <a:bodyPr wrap="square">
            <a:spAutoFit/>
          </a:bodyPr>
          <a:lstStyle/>
          <a:p>
            <a:r>
              <a:rPr lang="en-US" sz="2200" b="1" u="sng" dirty="0">
                <a:latin typeface="Amaranth" panose="02000503050000020004" pitchFamily="2" charset="0"/>
              </a:rPr>
              <a:t>Exhibits</a:t>
            </a:r>
            <a:r>
              <a:rPr lang="en-US" sz="2200" dirty="0">
                <a:latin typeface="Amaranth" panose="02000503050000020004" pitchFamily="2" charset="0"/>
              </a:rPr>
              <a:t>: </a:t>
            </a:r>
          </a:p>
          <a:p>
            <a:endParaRPr lang="en-US" sz="2200" dirty="0">
              <a:latin typeface="Amaranth" panose="02000503050000020004" pitchFamily="2" charset="0"/>
            </a:endParaRPr>
          </a:p>
          <a:p>
            <a:r>
              <a:rPr lang="en-US" sz="2200" dirty="0">
                <a:latin typeface="Amaranth" panose="02000503050000020004" pitchFamily="2" charset="0"/>
              </a:rPr>
              <a:t>A supplementary document or attachment that provides additional information or supporting details to the main agreement, such as a Lease Agreement or Contract. Exhibits are typically labeled as "Exhibit A", "Exhibit B", etc. and are referred to in the main agreement. They can include various types of documents, such as:</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Floor plans or site plans</a:t>
            </a:r>
          </a:p>
          <a:p>
            <a:pPr marL="342900" indent="-342900">
              <a:buFont typeface="Arial" panose="020B0604020202020204" pitchFamily="34" charset="0"/>
              <a:buChar char="•"/>
            </a:pPr>
            <a:r>
              <a:rPr lang="en-US" sz="2200" dirty="0">
                <a:latin typeface="Amaranth" panose="02000503050000020004" pitchFamily="2" charset="0"/>
              </a:rPr>
              <a:t>Tenant improvement plans</a:t>
            </a:r>
          </a:p>
          <a:p>
            <a:pPr marL="342900" indent="-342900">
              <a:buFont typeface="Arial" panose="020B0604020202020204" pitchFamily="34" charset="0"/>
              <a:buChar char="•"/>
            </a:pPr>
            <a:r>
              <a:rPr lang="en-US" sz="2200" dirty="0">
                <a:latin typeface="Amaranth" panose="02000503050000020004" pitchFamily="2" charset="0"/>
              </a:rPr>
              <a:t>Equipment or fixture lists</a:t>
            </a:r>
          </a:p>
          <a:p>
            <a:pPr marL="342900" indent="-342900">
              <a:buFont typeface="Arial" panose="020B0604020202020204" pitchFamily="34" charset="0"/>
              <a:buChar char="•"/>
            </a:pPr>
            <a:r>
              <a:rPr lang="en-US" sz="2200" dirty="0">
                <a:latin typeface="Amaranth" panose="02000503050000020004" pitchFamily="2" charset="0"/>
              </a:rPr>
              <a:t>Insurance policies or certificates</a:t>
            </a:r>
          </a:p>
          <a:p>
            <a:pPr marL="342900" indent="-342900">
              <a:buFont typeface="Arial" panose="020B0604020202020204" pitchFamily="34" charset="0"/>
              <a:buChar char="•"/>
            </a:pPr>
            <a:r>
              <a:rPr lang="en-US" sz="2200" dirty="0">
                <a:latin typeface="Amaranth" panose="02000503050000020004" pitchFamily="2" charset="0"/>
              </a:rPr>
              <a:t>Licenses or permits</a:t>
            </a:r>
          </a:p>
          <a:p>
            <a:pPr marL="342900" indent="-342900">
              <a:buFont typeface="Arial" panose="020B0604020202020204" pitchFamily="34" charset="0"/>
              <a:buChar char="•"/>
            </a:pPr>
            <a:r>
              <a:rPr lang="en-US" sz="2200" dirty="0">
                <a:latin typeface="Amaranth" panose="02000503050000020004" pitchFamily="2" charset="0"/>
              </a:rPr>
              <a:t>Certifications or affidavits</a:t>
            </a:r>
          </a:p>
          <a:p>
            <a:pPr marL="342900" indent="-342900">
              <a:buFont typeface="Arial" panose="020B0604020202020204" pitchFamily="34" charset="0"/>
              <a:buChar char="•"/>
            </a:pPr>
            <a:r>
              <a:rPr lang="en-US" sz="2200" dirty="0">
                <a:latin typeface="Amaranth" panose="02000503050000020004" pitchFamily="2" charset="0"/>
              </a:rPr>
              <a:t>Other relevant documents</a:t>
            </a:r>
          </a:p>
        </p:txBody>
      </p:sp>
    </p:spTree>
    <p:extLst>
      <p:ext uri="{BB962C8B-B14F-4D97-AF65-F5344CB8AC3E}">
        <p14:creationId xmlns:p14="http://schemas.microsoft.com/office/powerpoint/2010/main" val="2720630262"/>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3"/>
          </p:nvPr>
        </p:nvPicPr>
        <p:blipFill>
          <a:blip r:embed="rId2"/>
          <a:srcRect t="13166" b="13166"/>
          <a:stretch/>
        </p:blipFill>
        <p:spPr/>
      </p:pic>
      <p:sp>
        <p:nvSpPr>
          <p:cNvPr id="24" name="TextBox 23">
            <a:extLst>
              <a:ext uri="{FF2B5EF4-FFF2-40B4-BE49-F238E27FC236}">
                <a16:creationId xmlns:a16="http://schemas.microsoft.com/office/drawing/2014/main" id="{993B1474-02E3-4509-B5C5-84427653BA68}"/>
              </a:ext>
              <a:ext uri="{C183D7F6-B498-43B3-948B-1728B52AA6E4}">
                <adec:decorative xmlns:adec="http://schemas.microsoft.com/office/drawing/2017/decorative" val="1"/>
              </a:ext>
            </a:extLst>
          </p:cNvPr>
          <p:cNvSpPr txBox="1">
            <a:spLocks/>
          </p:cNvSpPr>
          <p:nvPr/>
        </p:nvSpPr>
        <p:spPr>
          <a:xfrm>
            <a:off x="11387102" y="1846217"/>
            <a:ext cx="804898" cy="1445623"/>
          </a:xfrm>
          <a:custGeom>
            <a:avLst/>
            <a:gdLst>
              <a:gd name="connsiteX0" fmla="*/ 99480 w 804898"/>
              <a:gd name="connsiteY0" fmla="*/ 0 h 3140150"/>
              <a:gd name="connsiteX1" fmla="*/ 804898 w 804898"/>
              <a:gd name="connsiteY1" fmla="*/ 0 h 3140150"/>
              <a:gd name="connsiteX2" fmla="*/ 804898 w 804898"/>
              <a:gd name="connsiteY2" fmla="*/ 357262 h 3140150"/>
              <a:gd name="connsiteX3" fmla="*/ 804898 w 804898"/>
              <a:gd name="connsiteY3" fmla="*/ 2782888 h 3140150"/>
              <a:gd name="connsiteX4" fmla="*/ 804898 w 804898"/>
              <a:gd name="connsiteY4" fmla="*/ 3140150 h 3140150"/>
              <a:gd name="connsiteX5" fmla="*/ 99480 w 804898"/>
              <a:gd name="connsiteY5" fmla="*/ 3140150 h 3140150"/>
              <a:gd name="connsiteX6" fmla="*/ 0 w 804898"/>
              <a:gd name="connsiteY6" fmla="*/ 3013250 h 3140150"/>
              <a:gd name="connsiteX7" fmla="*/ 0 w 804898"/>
              <a:gd name="connsiteY7" fmla="*/ 2655988 h 3140150"/>
              <a:gd name="connsiteX8" fmla="*/ 0 w 804898"/>
              <a:gd name="connsiteY8" fmla="*/ 484162 h 3140150"/>
              <a:gd name="connsiteX9" fmla="*/ 0 w 804898"/>
              <a:gd name="connsiteY9" fmla="*/ 126900 h 3140150"/>
              <a:gd name="connsiteX10" fmla="*/ 99480 w 804898"/>
              <a:gd name="connsiteY10" fmla="*/ 0 h 314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4898" h="3140150">
                <a:moveTo>
                  <a:pt x="99480" y="0"/>
                </a:moveTo>
                <a:lnTo>
                  <a:pt x="804898" y="0"/>
                </a:lnTo>
                <a:lnTo>
                  <a:pt x="804898" y="357262"/>
                </a:lnTo>
                <a:lnTo>
                  <a:pt x="804898" y="2782888"/>
                </a:lnTo>
                <a:lnTo>
                  <a:pt x="804898" y="3140150"/>
                </a:lnTo>
                <a:lnTo>
                  <a:pt x="99480" y="3140150"/>
                </a:lnTo>
                <a:cubicBezTo>
                  <a:pt x="44539" y="3140150"/>
                  <a:pt x="0" y="3083334"/>
                  <a:pt x="0" y="3013250"/>
                </a:cubicBezTo>
                <a:lnTo>
                  <a:pt x="0" y="2655988"/>
                </a:lnTo>
                <a:lnTo>
                  <a:pt x="0" y="484162"/>
                </a:lnTo>
                <a:lnTo>
                  <a:pt x="0" y="126900"/>
                </a:lnTo>
                <a:cubicBezTo>
                  <a:pt x="0" y="56816"/>
                  <a:pt x="44539" y="0"/>
                  <a:pt x="99480" y="0"/>
                </a:cubicBezTo>
                <a:close/>
              </a:path>
            </a:pathLst>
          </a:custGeom>
          <a:gradFill>
            <a:gsLst>
              <a:gs pos="100000">
                <a:schemeClr val="tx1">
                  <a:lumMod val="75000"/>
                  <a:lumOff val="25000"/>
                </a:schemeClr>
              </a:gs>
              <a:gs pos="0">
                <a:schemeClr val="tx1"/>
              </a:gs>
            </a:gsLst>
            <a:lin ang="0" scaled="0"/>
          </a:gradFill>
          <a:ln w="3175">
            <a:solidFill>
              <a:schemeClr val="tx1">
                <a:lumMod val="85000"/>
                <a:lumOff val="15000"/>
              </a:schemeClr>
            </a:solidFill>
          </a:ln>
        </p:spPr>
        <p:txBody>
          <a:bodyPr vert="horz" wrap="square" lIns="180000" tIns="288000" rIns="180000" bIns="180000" rtlCol="0" anchor="t">
            <a:noAutofit/>
          </a:bodyPr>
          <a:lstStyle>
            <a:lvl1pPr algn="l" defTabSz="914400" rtl="0" eaLnBrk="1" latinLnBrk="0" hangingPunct="1">
              <a:lnSpc>
                <a:spcPts val="4000"/>
              </a:lnSpc>
              <a:spcBef>
                <a:spcPct val="0"/>
              </a:spcBef>
              <a:buNone/>
              <a:defRPr sz="5000" b="1" kern="1200" spc="-300">
                <a:solidFill>
                  <a:schemeClr val="bg1">
                    <a:lumMod val="95000"/>
                  </a:schemeClr>
                </a:solidFill>
                <a:latin typeface="+mj-lt"/>
                <a:ea typeface="+mj-ea"/>
                <a:cs typeface="+mj-cs"/>
              </a:defRPr>
            </a:lvl1pPr>
          </a:lstStyle>
          <a:p>
            <a:endParaRPr lang="en-US" dirty="0"/>
          </a:p>
        </p:txBody>
      </p:sp>
      <p:sp>
        <p:nvSpPr>
          <p:cNvPr id="18" name="Isosceles Triangle 17">
            <a:extLst>
              <a:ext uri="{FF2B5EF4-FFF2-40B4-BE49-F238E27FC236}">
                <a16:creationId xmlns:a16="http://schemas.microsoft.com/office/drawing/2014/main" id="{FAB4748B-F532-4C70-827A-5FEA8C084327}"/>
              </a:ext>
              <a:ext uri="{C183D7F6-B498-43B3-948B-1728B52AA6E4}">
                <adec:decorative xmlns:adec="http://schemas.microsoft.com/office/drawing/2017/decorative" val="1"/>
              </a:ext>
            </a:extLst>
          </p:cNvPr>
          <p:cNvSpPr/>
          <p:nvPr/>
        </p:nvSpPr>
        <p:spPr>
          <a:xfrm rot="10800000">
            <a:off x="11387101" y="2840742"/>
            <a:ext cx="497957" cy="424971"/>
          </a:xfrm>
          <a:prstGeom prst="triangle">
            <a:avLst>
              <a:gd name="adj" fmla="val 100000"/>
            </a:avLst>
          </a:prstGeom>
          <a:solidFill>
            <a:schemeClr val="accent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a:xfrm>
            <a:off x="4937760" y="1367247"/>
            <a:ext cx="6947299" cy="1497874"/>
          </a:xfrm>
        </p:spPr>
        <p:txBody>
          <a:bodyPr/>
          <a:lstStyle/>
          <a:p>
            <a:pPr>
              <a:lnSpc>
                <a:spcPts val="4500"/>
              </a:lnSpc>
              <a:spcAft>
                <a:spcPts val="1200"/>
              </a:spcAft>
            </a:pPr>
            <a:r>
              <a:rPr lang="en-US" dirty="0"/>
              <a:t>Contacts</a:t>
            </a:r>
          </a:p>
        </p:txBody>
      </p:sp>
      <p:sp>
        <p:nvSpPr>
          <p:cNvPr id="9" name="Footer Placeholder 8"/>
          <p:cNvSpPr>
            <a:spLocks noGrp="1"/>
          </p:cNvSpPr>
          <p:nvPr>
            <p:ph type="ftr" sz="quarter" idx="11"/>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274657622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dirty="0"/>
              <a:t>RECAM SOLUTIONS PRIVATE LIMITED</a:t>
            </a:r>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Contacts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383915"/>
            <a:ext cx="10810875" cy="3816429"/>
          </a:xfrm>
          <a:prstGeom prst="rect">
            <a:avLst/>
          </a:prstGeom>
          <a:noFill/>
        </p:spPr>
        <p:txBody>
          <a:bodyPr wrap="square">
            <a:spAutoFit/>
          </a:bodyPr>
          <a:lstStyle/>
          <a:p>
            <a:r>
              <a:rPr lang="en-US" sz="2200" b="1" u="sng" dirty="0">
                <a:latin typeface="Amaranth" panose="02000503050000020004" pitchFamily="2" charset="0"/>
              </a:rPr>
              <a:t>Landlord (Lessor)</a:t>
            </a:r>
            <a:r>
              <a:rPr lang="en-US" sz="2200" dirty="0">
                <a:latin typeface="Amaranth" panose="02000503050000020004" pitchFamily="2" charset="0"/>
              </a:rPr>
              <a:t>: </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The owner or entity that holds the title to the property and leases it out to the tenant.</a:t>
            </a:r>
          </a:p>
          <a:p>
            <a:endParaRPr lang="en-US" sz="2200" dirty="0">
              <a:latin typeface="Amaranth" panose="02000503050000020004" pitchFamily="2" charset="0"/>
            </a:endParaRPr>
          </a:p>
          <a:p>
            <a:r>
              <a:rPr lang="en-US" sz="2200" b="1" u="sng" dirty="0">
                <a:latin typeface="Amaranth" panose="02000503050000020004" pitchFamily="2" charset="0"/>
              </a:rPr>
              <a:t>Tenant (Lessee)</a:t>
            </a:r>
            <a:r>
              <a:rPr lang="en-US" sz="2200" dirty="0">
                <a:latin typeface="Amaranth" panose="02000503050000020004" pitchFamily="2" charset="0"/>
              </a:rPr>
              <a:t>:</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The individual or business entity that rents the property from the landlord. </a:t>
            </a:r>
          </a:p>
          <a:p>
            <a:pPr marL="342900" indent="-342900">
              <a:buFont typeface="Arial" panose="020B0604020202020204" pitchFamily="34" charset="0"/>
              <a:buChar char="•"/>
            </a:pPr>
            <a:endParaRPr lang="en-US" sz="2200" dirty="0">
              <a:latin typeface="Amaranth" panose="02000503050000020004" pitchFamily="2" charset="0"/>
            </a:endParaRPr>
          </a:p>
          <a:p>
            <a:r>
              <a:rPr lang="en-US" sz="2200" b="1" u="sng" dirty="0">
                <a:latin typeface="Amaranth" panose="02000503050000020004" pitchFamily="2" charset="0"/>
              </a:rPr>
              <a:t>Guarantor</a:t>
            </a:r>
            <a:r>
              <a:rPr lang="en-US" sz="2200" dirty="0">
                <a:latin typeface="Amaranth" panose="02000503050000020004" pitchFamily="2" charset="0"/>
              </a:rPr>
              <a:t>:</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A third party who guarantees the obligations of the tenant under the lease.</a:t>
            </a:r>
          </a:p>
        </p:txBody>
      </p:sp>
    </p:spTree>
    <p:extLst>
      <p:ext uri="{BB962C8B-B14F-4D97-AF65-F5344CB8AC3E}">
        <p14:creationId xmlns:p14="http://schemas.microsoft.com/office/powerpoint/2010/main" val="331523169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anim calcmode="lin" valueType="num">
                                      <p:cBhvr>
                                        <p:cTn id="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fade">
                                      <p:cBhvr>
                                        <p:cTn id="14" dur="500"/>
                                        <p:tgtEl>
                                          <p:spTgt spid="12">
                                            <p:txEl>
                                              <p:pRg st="2" end="2"/>
                                            </p:txEl>
                                          </p:spTgt>
                                        </p:tgtEl>
                                      </p:cBhvr>
                                    </p:animEffect>
                                    <p:anim calcmode="lin" valueType="num">
                                      <p:cBhvr>
                                        <p:cTn id="15"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1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xEl>
                                              <p:pRg st="4" end="4"/>
                                            </p:txEl>
                                          </p:spTgt>
                                        </p:tgtEl>
                                        <p:attrNameLst>
                                          <p:attrName>style.visibility</p:attrName>
                                        </p:attrNameLst>
                                      </p:cBhvr>
                                      <p:to>
                                        <p:strVal val="visible"/>
                                      </p:to>
                                    </p:set>
                                    <p:animEffect transition="in" filter="fade">
                                      <p:cBhvr>
                                        <p:cTn id="21" dur="500"/>
                                        <p:tgtEl>
                                          <p:spTgt spid="12">
                                            <p:txEl>
                                              <p:pRg st="4" end="4"/>
                                            </p:txEl>
                                          </p:spTgt>
                                        </p:tgtEl>
                                      </p:cBhvr>
                                    </p:animEffect>
                                    <p:anim calcmode="lin" valueType="num">
                                      <p:cBhvr>
                                        <p:cTn id="22" dur="500" fill="hold"/>
                                        <p:tgtEl>
                                          <p:spTgt spid="12">
                                            <p:txEl>
                                              <p:pRg st="4" end="4"/>
                                            </p:txEl>
                                          </p:spTgt>
                                        </p:tgtEl>
                                        <p:attrNameLst>
                                          <p:attrName>ppt_x</p:attrName>
                                        </p:attrNameLst>
                                      </p:cBhvr>
                                      <p:tavLst>
                                        <p:tav tm="0">
                                          <p:val>
                                            <p:strVal val="#ppt_x"/>
                                          </p:val>
                                        </p:tav>
                                        <p:tav tm="100000">
                                          <p:val>
                                            <p:strVal val="#ppt_x"/>
                                          </p:val>
                                        </p:tav>
                                      </p:tavLst>
                                    </p:anim>
                                    <p:anim calcmode="lin" valueType="num">
                                      <p:cBhvr>
                                        <p:cTn id="23" dur="500" fill="hold"/>
                                        <p:tgtEl>
                                          <p:spTgt spid="1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xEl>
                                              <p:pRg st="6" end="6"/>
                                            </p:txEl>
                                          </p:spTgt>
                                        </p:tgtEl>
                                        <p:attrNameLst>
                                          <p:attrName>style.visibility</p:attrName>
                                        </p:attrNameLst>
                                      </p:cBhvr>
                                      <p:to>
                                        <p:strVal val="visible"/>
                                      </p:to>
                                    </p:set>
                                    <p:animEffect transition="in" filter="fade">
                                      <p:cBhvr>
                                        <p:cTn id="28" dur="500"/>
                                        <p:tgtEl>
                                          <p:spTgt spid="12">
                                            <p:txEl>
                                              <p:pRg st="6" end="6"/>
                                            </p:txEl>
                                          </p:spTgt>
                                        </p:tgtEl>
                                      </p:cBhvr>
                                    </p:animEffect>
                                    <p:anim calcmode="lin" valueType="num">
                                      <p:cBhvr>
                                        <p:cTn id="29" dur="500" fill="hold"/>
                                        <p:tgtEl>
                                          <p:spTgt spid="12">
                                            <p:txEl>
                                              <p:pRg st="6" end="6"/>
                                            </p:txEl>
                                          </p:spTgt>
                                        </p:tgtEl>
                                        <p:attrNameLst>
                                          <p:attrName>ppt_x</p:attrName>
                                        </p:attrNameLst>
                                      </p:cBhvr>
                                      <p:tavLst>
                                        <p:tav tm="0">
                                          <p:val>
                                            <p:strVal val="#ppt_x"/>
                                          </p:val>
                                        </p:tav>
                                        <p:tav tm="100000">
                                          <p:val>
                                            <p:strVal val="#ppt_x"/>
                                          </p:val>
                                        </p:tav>
                                      </p:tavLst>
                                    </p:anim>
                                    <p:anim calcmode="lin" valueType="num">
                                      <p:cBhvr>
                                        <p:cTn id="30" dur="500" fill="hold"/>
                                        <p:tgtEl>
                                          <p:spTgt spid="1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xEl>
                                              <p:pRg st="8" end="8"/>
                                            </p:txEl>
                                          </p:spTgt>
                                        </p:tgtEl>
                                        <p:attrNameLst>
                                          <p:attrName>style.visibility</p:attrName>
                                        </p:attrNameLst>
                                      </p:cBhvr>
                                      <p:to>
                                        <p:strVal val="visible"/>
                                      </p:to>
                                    </p:set>
                                    <p:animEffect transition="in" filter="fade">
                                      <p:cBhvr>
                                        <p:cTn id="35" dur="500"/>
                                        <p:tgtEl>
                                          <p:spTgt spid="12">
                                            <p:txEl>
                                              <p:pRg st="8" end="8"/>
                                            </p:txEl>
                                          </p:spTgt>
                                        </p:tgtEl>
                                      </p:cBhvr>
                                    </p:animEffect>
                                    <p:anim calcmode="lin" valueType="num">
                                      <p:cBhvr>
                                        <p:cTn id="36" dur="500" fill="hold"/>
                                        <p:tgtEl>
                                          <p:spTgt spid="12">
                                            <p:txEl>
                                              <p:pRg st="8" end="8"/>
                                            </p:txEl>
                                          </p:spTgt>
                                        </p:tgtEl>
                                        <p:attrNameLst>
                                          <p:attrName>ppt_x</p:attrName>
                                        </p:attrNameLst>
                                      </p:cBhvr>
                                      <p:tavLst>
                                        <p:tav tm="0">
                                          <p:val>
                                            <p:strVal val="#ppt_x"/>
                                          </p:val>
                                        </p:tav>
                                        <p:tav tm="100000">
                                          <p:val>
                                            <p:strVal val="#ppt_x"/>
                                          </p:val>
                                        </p:tav>
                                      </p:tavLst>
                                    </p:anim>
                                    <p:anim calcmode="lin" valueType="num">
                                      <p:cBhvr>
                                        <p:cTn id="37" dur="500" fill="hold"/>
                                        <p:tgtEl>
                                          <p:spTgt spid="12">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xEl>
                                              <p:pRg st="10" end="10"/>
                                            </p:txEl>
                                          </p:spTgt>
                                        </p:tgtEl>
                                        <p:attrNameLst>
                                          <p:attrName>style.visibility</p:attrName>
                                        </p:attrNameLst>
                                      </p:cBhvr>
                                      <p:to>
                                        <p:strVal val="visible"/>
                                      </p:to>
                                    </p:set>
                                    <p:animEffect transition="in" filter="fade">
                                      <p:cBhvr>
                                        <p:cTn id="42" dur="500"/>
                                        <p:tgtEl>
                                          <p:spTgt spid="12">
                                            <p:txEl>
                                              <p:pRg st="10" end="10"/>
                                            </p:txEl>
                                          </p:spTgt>
                                        </p:tgtEl>
                                      </p:cBhvr>
                                    </p:animEffect>
                                    <p:anim calcmode="lin" valueType="num">
                                      <p:cBhvr>
                                        <p:cTn id="43" dur="500" fill="hold"/>
                                        <p:tgtEl>
                                          <p:spTgt spid="12">
                                            <p:txEl>
                                              <p:pRg st="10" end="10"/>
                                            </p:txEl>
                                          </p:spTgt>
                                        </p:tgtEl>
                                        <p:attrNameLst>
                                          <p:attrName>ppt_x</p:attrName>
                                        </p:attrNameLst>
                                      </p:cBhvr>
                                      <p:tavLst>
                                        <p:tav tm="0">
                                          <p:val>
                                            <p:strVal val="#ppt_x"/>
                                          </p:val>
                                        </p:tav>
                                        <p:tav tm="100000">
                                          <p:val>
                                            <p:strVal val="#ppt_x"/>
                                          </p:val>
                                        </p:tav>
                                      </p:tavLst>
                                    </p:anim>
                                    <p:anim calcmode="lin" valueType="num">
                                      <p:cBhvr>
                                        <p:cTn id="44" dur="500" fill="hold"/>
                                        <p:tgtEl>
                                          <p:spTgt spid="12">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dirty="0"/>
              <a:t>RECAM SOLUTIONS PRIVATE LIMITED</a:t>
            </a:r>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Contacts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383915"/>
            <a:ext cx="10810875" cy="4493538"/>
          </a:xfrm>
          <a:prstGeom prst="rect">
            <a:avLst/>
          </a:prstGeom>
          <a:noFill/>
        </p:spPr>
        <p:txBody>
          <a:bodyPr wrap="square">
            <a:spAutoFit/>
          </a:bodyPr>
          <a:lstStyle/>
          <a:p>
            <a:r>
              <a:rPr lang="en-US" sz="2200" b="1" u="sng" dirty="0">
                <a:latin typeface="Amaranth" panose="02000503050000020004" pitchFamily="2" charset="0"/>
              </a:rPr>
              <a:t>Property Manager</a:t>
            </a:r>
            <a:r>
              <a:rPr lang="en-US" sz="2200" dirty="0">
                <a:latin typeface="Amaranth" panose="02000503050000020004" pitchFamily="2" charset="0"/>
              </a:rPr>
              <a:t>: </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A person or company hired by the landlord to manage the property on their behalf.</a:t>
            </a:r>
          </a:p>
          <a:p>
            <a:endParaRPr lang="en-US" sz="2200" dirty="0">
              <a:latin typeface="Amaranth" panose="02000503050000020004" pitchFamily="2" charset="0"/>
            </a:endParaRPr>
          </a:p>
          <a:p>
            <a:r>
              <a:rPr lang="en-US" sz="2200" b="1" u="sng" dirty="0">
                <a:latin typeface="Amaranth" panose="02000503050000020004" pitchFamily="2" charset="0"/>
              </a:rPr>
              <a:t>Broker/Agent</a:t>
            </a:r>
            <a:r>
              <a:rPr lang="en-US" sz="2200" dirty="0">
                <a:latin typeface="Amaranth" panose="02000503050000020004" pitchFamily="2" charset="0"/>
              </a:rPr>
              <a:t>:</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A real estate professional who may facilitate the lease agreement by representing either the landlord or the tenant. </a:t>
            </a:r>
          </a:p>
          <a:p>
            <a:pPr marL="342900" indent="-342900">
              <a:buFont typeface="Arial" panose="020B0604020202020204" pitchFamily="34" charset="0"/>
              <a:buChar char="•"/>
            </a:pPr>
            <a:endParaRPr lang="en-US" sz="2200" dirty="0">
              <a:latin typeface="Amaranth" panose="02000503050000020004" pitchFamily="2" charset="0"/>
            </a:endParaRPr>
          </a:p>
          <a:p>
            <a:r>
              <a:rPr lang="en-US" sz="2200" b="1" u="sng" dirty="0">
                <a:latin typeface="Amaranth" panose="02000503050000020004" pitchFamily="2" charset="0"/>
              </a:rPr>
              <a:t>Payee</a:t>
            </a:r>
            <a:r>
              <a:rPr lang="en-US" sz="2200" dirty="0">
                <a:latin typeface="Amaranth" panose="02000503050000020004" pitchFamily="2" charset="0"/>
              </a:rPr>
              <a:t>:</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A payee is the individual or entity that receives payment. In the context of a lease agreement, the payee could be Landlord or Property Management Company.</a:t>
            </a:r>
          </a:p>
        </p:txBody>
      </p:sp>
    </p:spTree>
    <p:extLst>
      <p:ext uri="{BB962C8B-B14F-4D97-AF65-F5344CB8AC3E}">
        <p14:creationId xmlns:p14="http://schemas.microsoft.com/office/powerpoint/2010/main" val="52842513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anim calcmode="lin" valueType="num">
                                      <p:cBhvr>
                                        <p:cTn id="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fade">
                                      <p:cBhvr>
                                        <p:cTn id="14" dur="500"/>
                                        <p:tgtEl>
                                          <p:spTgt spid="12">
                                            <p:txEl>
                                              <p:pRg st="2" end="2"/>
                                            </p:txEl>
                                          </p:spTgt>
                                        </p:tgtEl>
                                      </p:cBhvr>
                                    </p:animEffect>
                                    <p:anim calcmode="lin" valueType="num">
                                      <p:cBhvr>
                                        <p:cTn id="15"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1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xEl>
                                              <p:pRg st="4" end="4"/>
                                            </p:txEl>
                                          </p:spTgt>
                                        </p:tgtEl>
                                        <p:attrNameLst>
                                          <p:attrName>style.visibility</p:attrName>
                                        </p:attrNameLst>
                                      </p:cBhvr>
                                      <p:to>
                                        <p:strVal val="visible"/>
                                      </p:to>
                                    </p:set>
                                    <p:animEffect transition="in" filter="fade">
                                      <p:cBhvr>
                                        <p:cTn id="21" dur="500"/>
                                        <p:tgtEl>
                                          <p:spTgt spid="12">
                                            <p:txEl>
                                              <p:pRg st="4" end="4"/>
                                            </p:txEl>
                                          </p:spTgt>
                                        </p:tgtEl>
                                      </p:cBhvr>
                                    </p:animEffect>
                                    <p:anim calcmode="lin" valueType="num">
                                      <p:cBhvr>
                                        <p:cTn id="22" dur="500" fill="hold"/>
                                        <p:tgtEl>
                                          <p:spTgt spid="12">
                                            <p:txEl>
                                              <p:pRg st="4" end="4"/>
                                            </p:txEl>
                                          </p:spTgt>
                                        </p:tgtEl>
                                        <p:attrNameLst>
                                          <p:attrName>ppt_x</p:attrName>
                                        </p:attrNameLst>
                                      </p:cBhvr>
                                      <p:tavLst>
                                        <p:tav tm="0">
                                          <p:val>
                                            <p:strVal val="#ppt_x"/>
                                          </p:val>
                                        </p:tav>
                                        <p:tav tm="100000">
                                          <p:val>
                                            <p:strVal val="#ppt_x"/>
                                          </p:val>
                                        </p:tav>
                                      </p:tavLst>
                                    </p:anim>
                                    <p:anim calcmode="lin" valueType="num">
                                      <p:cBhvr>
                                        <p:cTn id="23" dur="500" fill="hold"/>
                                        <p:tgtEl>
                                          <p:spTgt spid="1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xEl>
                                              <p:pRg st="8" end="8"/>
                                            </p:txEl>
                                          </p:spTgt>
                                        </p:tgtEl>
                                        <p:attrNameLst>
                                          <p:attrName>style.visibility</p:attrName>
                                        </p:attrNameLst>
                                      </p:cBhvr>
                                      <p:to>
                                        <p:strVal val="visible"/>
                                      </p:to>
                                    </p:set>
                                    <p:animEffect transition="in" filter="fade">
                                      <p:cBhvr>
                                        <p:cTn id="28" dur="500"/>
                                        <p:tgtEl>
                                          <p:spTgt spid="12">
                                            <p:txEl>
                                              <p:pRg st="8" end="8"/>
                                            </p:txEl>
                                          </p:spTgt>
                                        </p:tgtEl>
                                      </p:cBhvr>
                                    </p:animEffect>
                                    <p:anim calcmode="lin" valueType="num">
                                      <p:cBhvr>
                                        <p:cTn id="29" dur="500" fill="hold"/>
                                        <p:tgtEl>
                                          <p:spTgt spid="12">
                                            <p:txEl>
                                              <p:pRg st="8" end="8"/>
                                            </p:txEl>
                                          </p:spTgt>
                                        </p:tgtEl>
                                        <p:attrNameLst>
                                          <p:attrName>ppt_x</p:attrName>
                                        </p:attrNameLst>
                                      </p:cBhvr>
                                      <p:tavLst>
                                        <p:tav tm="0">
                                          <p:val>
                                            <p:strVal val="#ppt_x"/>
                                          </p:val>
                                        </p:tav>
                                        <p:tav tm="100000">
                                          <p:val>
                                            <p:strVal val="#ppt_x"/>
                                          </p:val>
                                        </p:tav>
                                      </p:tavLst>
                                    </p:anim>
                                    <p:anim calcmode="lin" valueType="num">
                                      <p:cBhvr>
                                        <p:cTn id="30" dur="500" fill="hold"/>
                                        <p:tgtEl>
                                          <p:spTgt spid="12">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xEl>
                                              <p:pRg st="10" end="10"/>
                                            </p:txEl>
                                          </p:spTgt>
                                        </p:tgtEl>
                                        <p:attrNameLst>
                                          <p:attrName>style.visibility</p:attrName>
                                        </p:attrNameLst>
                                      </p:cBhvr>
                                      <p:to>
                                        <p:strVal val="visible"/>
                                      </p:to>
                                    </p:set>
                                    <p:animEffect transition="in" filter="fade">
                                      <p:cBhvr>
                                        <p:cTn id="35" dur="500"/>
                                        <p:tgtEl>
                                          <p:spTgt spid="12">
                                            <p:txEl>
                                              <p:pRg st="10" end="10"/>
                                            </p:txEl>
                                          </p:spTgt>
                                        </p:tgtEl>
                                      </p:cBhvr>
                                    </p:animEffect>
                                    <p:anim calcmode="lin" valueType="num">
                                      <p:cBhvr>
                                        <p:cTn id="36" dur="500" fill="hold"/>
                                        <p:tgtEl>
                                          <p:spTgt spid="12">
                                            <p:txEl>
                                              <p:pRg st="10" end="10"/>
                                            </p:txEl>
                                          </p:spTgt>
                                        </p:tgtEl>
                                        <p:attrNameLst>
                                          <p:attrName>ppt_x</p:attrName>
                                        </p:attrNameLst>
                                      </p:cBhvr>
                                      <p:tavLst>
                                        <p:tav tm="0">
                                          <p:val>
                                            <p:strVal val="#ppt_x"/>
                                          </p:val>
                                        </p:tav>
                                        <p:tav tm="100000">
                                          <p:val>
                                            <p:strVal val="#ppt_x"/>
                                          </p:val>
                                        </p:tav>
                                      </p:tavLst>
                                    </p:anim>
                                    <p:anim calcmode="lin" valueType="num">
                                      <p:cBhvr>
                                        <p:cTn id="37" dur="500" fill="hold"/>
                                        <p:tgtEl>
                                          <p:spTgt spid="12">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dirty="0"/>
              <a:t>RECAM SOLUTIONS PRIVATE LIMITED</a:t>
            </a:r>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Contacts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383915"/>
            <a:ext cx="10810875" cy="4493538"/>
          </a:xfrm>
          <a:prstGeom prst="rect">
            <a:avLst/>
          </a:prstGeom>
          <a:noFill/>
        </p:spPr>
        <p:txBody>
          <a:bodyPr wrap="square">
            <a:spAutoFit/>
          </a:bodyPr>
          <a:lstStyle/>
          <a:p>
            <a:pPr marL="342900" indent="-342900">
              <a:buFont typeface="Arial" panose="020B0604020202020204" pitchFamily="34" charset="0"/>
              <a:buChar char="•"/>
            </a:pPr>
            <a:r>
              <a:rPr lang="en-US" sz="2200" b="1" dirty="0">
                <a:latin typeface="Amaranth" panose="02000503050000020004" pitchFamily="2" charset="0"/>
              </a:rPr>
              <a:t>Landlord Notice</a:t>
            </a:r>
          </a:p>
          <a:p>
            <a:pPr marL="342900" indent="-342900">
              <a:buFont typeface="Arial" panose="020B0604020202020204" pitchFamily="34" charset="0"/>
              <a:buChar char="•"/>
            </a:pPr>
            <a:endParaRPr lang="en-US" sz="2200" b="1" dirty="0">
              <a:latin typeface="Amaranth" panose="02000503050000020004" pitchFamily="2" charset="0"/>
            </a:endParaRPr>
          </a:p>
          <a:p>
            <a:pPr marL="342900" indent="-342900">
              <a:buFont typeface="Arial" panose="020B0604020202020204" pitchFamily="34" charset="0"/>
              <a:buChar char="•"/>
            </a:pPr>
            <a:r>
              <a:rPr lang="en-US" sz="2200" b="1" dirty="0">
                <a:latin typeface="Amaranth" panose="02000503050000020004" pitchFamily="2" charset="0"/>
              </a:rPr>
              <a:t>Landlord Notice Copy</a:t>
            </a:r>
          </a:p>
          <a:p>
            <a:pPr marL="342900" indent="-342900">
              <a:buFont typeface="Arial" panose="020B0604020202020204" pitchFamily="34" charset="0"/>
              <a:buChar char="•"/>
            </a:pPr>
            <a:endParaRPr lang="en-US" sz="2200" b="1" dirty="0">
              <a:latin typeface="Amaranth" panose="02000503050000020004" pitchFamily="2" charset="0"/>
            </a:endParaRPr>
          </a:p>
          <a:p>
            <a:pPr marL="342900" indent="-342900">
              <a:buFont typeface="Arial" panose="020B0604020202020204" pitchFamily="34" charset="0"/>
              <a:buChar char="•"/>
            </a:pPr>
            <a:r>
              <a:rPr lang="en-US" sz="2200" b="1" dirty="0">
                <a:latin typeface="Amaranth" panose="02000503050000020004" pitchFamily="2" charset="0"/>
              </a:rPr>
              <a:t>Tenant Notice </a:t>
            </a:r>
          </a:p>
          <a:p>
            <a:pPr marL="342900" indent="-342900">
              <a:buFont typeface="Arial" panose="020B0604020202020204" pitchFamily="34" charset="0"/>
              <a:buChar char="•"/>
            </a:pPr>
            <a:endParaRPr lang="en-US" sz="2200" b="1" dirty="0">
              <a:latin typeface="Amaranth" panose="02000503050000020004" pitchFamily="2" charset="0"/>
            </a:endParaRPr>
          </a:p>
          <a:p>
            <a:pPr marL="342900" indent="-342900">
              <a:buFont typeface="Arial" panose="020B0604020202020204" pitchFamily="34" charset="0"/>
              <a:buChar char="•"/>
            </a:pPr>
            <a:r>
              <a:rPr lang="en-US" sz="2200" b="1" dirty="0">
                <a:latin typeface="Amaranth" panose="02000503050000020004" pitchFamily="2" charset="0"/>
              </a:rPr>
              <a:t>Tenant Notice Copy</a:t>
            </a:r>
          </a:p>
          <a:p>
            <a:pPr marL="342900" indent="-342900">
              <a:buFont typeface="Arial" panose="020B0604020202020204" pitchFamily="34" charset="0"/>
              <a:buChar char="•"/>
            </a:pPr>
            <a:endParaRPr lang="en-US" sz="2200" b="1" dirty="0">
              <a:latin typeface="Amaranth" panose="02000503050000020004" pitchFamily="2" charset="0"/>
            </a:endParaRPr>
          </a:p>
          <a:p>
            <a:pPr marL="342900" indent="-342900">
              <a:buFont typeface="Arial" panose="020B0604020202020204" pitchFamily="34" charset="0"/>
              <a:buChar char="•"/>
            </a:pPr>
            <a:r>
              <a:rPr lang="en-US" sz="2200" b="1" dirty="0">
                <a:latin typeface="Amaranth" panose="02000503050000020004" pitchFamily="2" charset="0"/>
              </a:rPr>
              <a:t>Sublandlord</a:t>
            </a:r>
          </a:p>
          <a:p>
            <a:pPr marL="342900" indent="-342900">
              <a:buFont typeface="Arial" panose="020B0604020202020204" pitchFamily="34" charset="0"/>
              <a:buChar char="•"/>
            </a:pPr>
            <a:endParaRPr lang="en-US" sz="2200" b="1" dirty="0">
              <a:latin typeface="Amaranth" panose="02000503050000020004" pitchFamily="2" charset="0"/>
            </a:endParaRPr>
          </a:p>
          <a:p>
            <a:pPr marL="342900" indent="-342900">
              <a:buFont typeface="Arial" panose="020B0604020202020204" pitchFamily="34" charset="0"/>
              <a:buChar char="•"/>
            </a:pPr>
            <a:r>
              <a:rPr lang="en-US" sz="2200" b="1" dirty="0">
                <a:latin typeface="Amaranth" panose="02000503050000020004" pitchFamily="2" charset="0"/>
              </a:rPr>
              <a:t>Subtenant</a:t>
            </a:r>
          </a:p>
          <a:p>
            <a:pPr marL="342900" indent="-342900">
              <a:buFont typeface="Arial" panose="020B0604020202020204" pitchFamily="34" charset="0"/>
              <a:buChar char="•"/>
            </a:pPr>
            <a:endParaRPr lang="en-US" sz="2200" b="1" dirty="0">
              <a:latin typeface="Amaranth" panose="02000503050000020004" pitchFamily="2" charset="0"/>
            </a:endParaRPr>
          </a:p>
          <a:p>
            <a:pPr marL="342900" indent="-342900">
              <a:buFont typeface="Arial" panose="020B0604020202020204" pitchFamily="34" charset="0"/>
              <a:buChar char="•"/>
            </a:pPr>
            <a:r>
              <a:rPr lang="en-US" sz="2200" b="1" dirty="0">
                <a:latin typeface="Amaranth" panose="02000503050000020004" pitchFamily="2" charset="0"/>
              </a:rPr>
              <a:t>Master Landlord</a:t>
            </a:r>
          </a:p>
        </p:txBody>
      </p:sp>
    </p:spTree>
    <p:extLst>
      <p:ext uri="{BB962C8B-B14F-4D97-AF65-F5344CB8AC3E}">
        <p14:creationId xmlns:p14="http://schemas.microsoft.com/office/powerpoint/2010/main" val="4028309857"/>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anim calcmode="lin" valueType="num">
                                      <p:cBhvr>
                                        <p:cTn id="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fade">
                                      <p:cBhvr>
                                        <p:cTn id="14" dur="500"/>
                                        <p:tgtEl>
                                          <p:spTgt spid="12">
                                            <p:txEl>
                                              <p:pRg st="2" end="2"/>
                                            </p:txEl>
                                          </p:spTgt>
                                        </p:tgtEl>
                                      </p:cBhvr>
                                    </p:animEffect>
                                    <p:anim calcmode="lin" valueType="num">
                                      <p:cBhvr>
                                        <p:cTn id="15"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1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xEl>
                                              <p:pRg st="4" end="4"/>
                                            </p:txEl>
                                          </p:spTgt>
                                        </p:tgtEl>
                                        <p:attrNameLst>
                                          <p:attrName>style.visibility</p:attrName>
                                        </p:attrNameLst>
                                      </p:cBhvr>
                                      <p:to>
                                        <p:strVal val="visible"/>
                                      </p:to>
                                    </p:set>
                                    <p:animEffect transition="in" filter="fade">
                                      <p:cBhvr>
                                        <p:cTn id="21" dur="500"/>
                                        <p:tgtEl>
                                          <p:spTgt spid="12">
                                            <p:txEl>
                                              <p:pRg st="4" end="4"/>
                                            </p:txEl>
                                          </p:spTgt>
                                        </p:tgtEl>
                                      </p:cBhvr>
                                    </p:animEffect>
                                    <p:anim calcmode="lin" valueType="num">
                                      <p:cBhvr>
                                        <p:cTn id="22" dur="500" fill="hold"/>
                                        <p:tgtEl>
                                          <p:spTgt spid="12">
                                            <p:txEl>
                                              <p:pRg st="4" end="4"/>
                                            </p:txEl>
                                          </p:spTgt>
                                        </p:tgtEl>
                                        <p:attrNameLst>
                                          <p:attrName>ppt_x</p:attrName>
                                        </p:attrNameLst>
                                      </p:cBhvr>
                                      <p:tavLst>
                                        <p:tav tm="0">
                                          <p:val>
                                            <p:strVal val="#ppt_x"/>
                                          </p:val>
                                        </p:tav>
                                        <p:tav tm="100000">
                                          <p:val>
                                            <p:strVal val="#ppt_x"/>
                                          </p:val>
                                        </p:tav>
                                      </p:tavLst>
                                    </p:anim>
                                    <p:anim calcmode="lin" valueType="num">
                                      <p:cBhvr>
                                        <p:cTn id="23" dur="500" fill="hold"/>
                                        <p:tgtEl>
                                          <p:spTgt spid="1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xEl>
                                              <p:pRg st="6" end="6"/>
                                            </p:txEl>
                                          </p:spTgt>
                                        </p:tgtEl>
                                        <p:attrNameLst>
                                          <p:attrName>style.visibility</p:attrName>
                                        </p:attrNameLst>
                                      </p:cBhvr>
                                      <p:to>
                                        <p:strVal val="visible"/>
                                      </p:to>
                                    </p:set>
                                    <p:animEffect transition="in" filter="fade">
                                      <p:cBhvr>
                                        <p:cTn id="28" dur="500"/>
                                        <p:tgtEl>
                                          <p:spTgt spid="12">
                                            <p:txEl>
                                              <p:pRg st="6" end="6"/>
                                            </p:txEl>
                                          </p:spTgt>
                                        </p:tgtEl>
                                      </p:cBhvr>
                                    </p:animEffect>
                                    <p:anim calcmode="lin" valueType="num">
                                      <p:cBhvr>
                                        <p:cTn id="29" dur="500" fill="hold"/>
                                        <p:tgtEl>
                                          <p:spTgt spid="12">
                                            <p:txEl>
                                              <p:pRg st="6" end="6"/>
                                            </p:txEl>
                                          </p:spTgt>
                                        </p:tgtEl>
                                        <p:attrNameLst>
                                          <p:attrName>ppt_x</p:attrName>
                                        </p:attrNameLst>
                                      </p:cBhvr>
                                      <p:tavLst>
                                        <p:tav tm="0">
                                          <p:val>
                                            <p:strVal val="#ppt_x"/>
                                          </p:val>
                                        </p:tav>
                                        <p:tav tm="100000">
                                          <p:val>
                                            <p:strVal val="#ppt_x"/>
                                          </p:val>
                                        </p:tav>
                                      </p:tavLst>
                                    </p:anim>
                                    <p:anim calcmode="lin" valueType="num">
                                      <p:cBhvr>
                                        <p:cTn id="30" dur="500" fill="hold"/>
                                        <p:tgtEl>
                                          <p:spTgt spid="1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xEl>
                                              <p:pRg st="8" end="8"/>
                                            </p:txEl>
                                          </p:spTgt>
                                        </p:tgtEl>
                                        <p:attrNameLst>
                                          <p:attrName>style.visibility</p:attrName>
                                        </p:attrNameLst>
                                      </p:cBhvr>
                                      <p:to>
                                        <p:strVal val="visible"/>
                                      </p:to>
                                    </p:set>
                                    <p:animEffect transition="in" filter="fade">
                                      <p:cBhvr>
                                        <p:cTn id="35" dur="500"/>
                                        <p:tgtEl>
                                          <p:spTgt spid="12">
                                            <p:txEl>
                                              <p:pRg st="8" end="8"/>
                                            </p:txEl>
                                          </p:spTgt>
                                        </p:tgtEl>
                                      </p:cBhvr>
                                    </p:animEffect>
                                    <p:anim calcmode="lin" valueType="num">
                                      <p:cBhvr>
                                        <p:cTn id="36" dur="500" fill="hold"/>
                                        <p:tgtEl>
                                          <p:spTgt spid="12">
                                            <p:txEl>
                                              <p:pRg st="8" end="8"/>
                                            </p:txEl>
                                          </p:spTgt>
                                        </p:tgtEl>
                                        <p:attrNameLst>
                                          <p:attrName>ppt_x</p:attrName>
                                        </p:attrNameLst>
                                      </p:cBhvr>
                                      <p:tavLst>
                                        <p:tav tm="0">
                                          <p:val>
                                            <p:strVal val="#ppt_x"/>
                                          </p:val>
                                        </p:tav>
                                        <p:tav tm="100000">
                                          <p:val>
                                            <p:strVal val="#ppt_x"/>
                                          </p:val>
                                        </p:tav>
                                      </p:tavLst>
                                    </p:anim>
                                    <p:anim calcmode="lin" valueType="num">
                                      <p:cBhvr>
                                        <p:cTn id="37" dur="500" fill="hold"/>
                                        <p:tgtEl>
                                          <p:spTgt spid="12">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xEl>
                                              <p:pRg st="10" end="10"/>
                                            </p:txEl>
                                          </p:spTgt>
                                        </p:tgtEl>
                                        <p:attrNameLst>
                                          <p:attrName>style.visibility</p:attrName>
                                        </p:attrNameLst>
                                      </p:cBhvr>
                                      <p:to>
                                        <p:strVal val="visible"/>
                                      </p:to>
                                    </p:set>
                                    <p:animEffect transition="in" filter="fade">
                                      <p:cBhvr>
                                        <p:cTn id="42" dur="500"/>
                                        <p:tgtEl>
                                          <p:spTgt spid="12">
                                            <p:txEl>
                                              <p:pRg st="10" end="10"/>
                                            </p:txEl>
                                          </p:spTgt>
                                        </p:tgtEl>
                                      </p:cBhvr>
                                    </p:animEffect>
                                    <p:anim calcmode="lin" valueType="num">
                                      <p:cBhvr>
                                        <p:cTn id="43" dur="500" fill="hold"/>
                                        <p:tgtEl>
                                          <p:spTgt spid="12">
                                            <p:txEl>
                                              <p:pRg st="10" end="10"/>
                                            </p:txEl>
                                          </p:spTgt>
                                        </p:tgtEl>
                                        <p:attrNameLst>
                                          <p:attrName>ppt_x</p:attrName>
                                        </p:attrNameLst>
                                      </p:cBhvr>
                                      <p:tavLst>
                                        <p:tav tm="0">
                                          <p:val>
                                            <p:strVal val="#ppt_x"/>
                                          </p:val>
                                        </p:tav>
                                        <p:tav tm="100000">
                                          <p:val>
                                            <p:strVal val="#ppt_x"/>
                                          </p:val>
                                        </p:tav>
                                      </p:tavLst>
                                    </p:anim>
                                    <p:anim calcmode="lin" valueType="num">
                                      <p:cBhvr>
                                        <p:cTn id="44" dur="500" fill="hold"/>
                                        <p:tgtEl>
                                          <p:spTgt spid="12">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2">
                                            <p:txEl>
                                              <p:pRg st="12" end="12"/>
                                            </p:txEl>
                                          </p:spTgt>
                                        </p:tgtEl>
                                        <p:attrNameLst>
                                          <p:attrName>style.visibility</p:attrName>
                                        </p:attrNameLst>
                                      </p:cBhvr>
                                      <p:to>
                                        <p:strVal val="visible"/>
                                      </p:to>
                                    </p:set>
                                    <p:animEffect transition="in" filter="fade">
                                      <p:cBhvr>
                                        <p:cTn id="49" dur="500"/>
                                        <p:tgtEl>
                                          <p:spTgt spid="12">
                                            <p:txEl>
                                              <p:pRg st="12" end="12"/>
                                            </p:txEl>
                                          </p:spTgt>
                                        </p:tgtEl>
                                      </p:cBhvr>
                                    </p:animEffect>
                                    <p:anim calcmode="lin" valueType="num">
                                      <p:cBhvr>
                                        <p:cTn id="50" dur="500" fill="hold"/>
                                        <p:tgtEl>
                                          <p:spTgt spid="12">
                                            <p:txEl>
                                              <p:pRg st="12" end="12"/>
                                            </p:txEl>
                                          </p:spTgt>
                                        </p:tgtEl>
                                        <p:attrNameLst>
                                          <p:attrName>ppt_x</p:attrName>
                                        </p:attrNameLst>
                                      </p:cBhvr>
                                      <p:tavLst>
                                        <p:tav tm="0">
                                          <p:val>
                                            <p:strVal val="#ppt_x"/>
                                          </p:val>
                                        </p:tav>
                                        <p:tav tm="100000">
                                          <p:val>
                                            <p:strVal val="#ppt_x"/>
                                          </p:val>
                                        </p:tav>
                                      </p:tavLst>
                                    </p:anim>
                                    <p:anim calcmode="lin" valueType="num">
                                      <p:cBhvr>
                                        <p:cTn id="51" dur="500" fill="hold"/>
                                        <p:tgtEl>
                                          <p:spTgt spid="12">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dirty="0"/>
              <a:t>RECAM SOLUTIONS PRIVATE LIMITED</a:t>
            </a:r>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Important fields to populate in contacts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383915"/>
            <a:ext cx="10810875" cy="4493538"/>
          </a:xfrm>
          <a:prstGeom prst="rect">
            <a:avLst/>
          </a:prstGeom>
          <a:noFill/>
        </p:spPr>
        <p:txBody>
          <a:bodyPr wrap="square">
            <a:spAutoFit/>
          </a:bodyPr>
          <a:lstStyle/>
          <a:p>
            <a:pPr marL="342900" indent="-342900">
              <a:buFont typeface="Arial" panose="020B0604020202020204" pitchFamily="34" charset="0"/>
              <a:buChar char="•"/>
            </a:pPr>
            <a:r>
              <a:rPr lang="en-US" sz="2200" b="1" dirty="0">
                <a:latin typeface="Amaranth" panose="02000503050000020004" pitchFamily="2" charset="0"/>
              </a:rPr>
              <a:t>Company Name</a:t>
            </a:r>
          </a:p>
          <a:p>
            <a:pPr marL="342900" indent="-342900">
              <a:buFont typeface="Arial" panose="020B0604020202020204" pitchFamily="34" charset="0"/>
              <a:buChar char="•"/>
            </a:pPr>
            <a:endParaRPr lang="en-US" sz="2200" b="1" dirty="0">
              <a:latin typeface="Amaranth" panose="02000503050000020004" pitchFamily="2" charset="0"/>
            </a:endParaRPr>
          </a:p>
          <a:p>
            <a:pPr marL="342900" indent="-342900">
              <a:buFont typeface="Arial" panose="020B0604020202020204" pitchFamily="34" charset="0"/>
              <a:buChar char="•"/>
            </a:pPr>
            <a:r>
              <a:rPr lang="en-US" sz="2200" b="1" dirty="0">
                <a:latin typeface="Amaranth" panose="02000503050000020004" pitchFamily="2" charset="0"/>
              </a:rPr>
              <a:t>Address</a:t>
            </a:r>
          </a:p>
          <a:p>
            <a:pPr marL="342900" indent="-342900">
              <a:buFont typeface="Arial" panose="020B0604020202020204" pitchFamily="34" charset="0"/>
              <a:buChar char="•"/>
            </a:pPr>
            <a:endParaRPr lang="en-US" sz="2200" b="1" dirty="0">
              <a:latin typeface="Amaranth" panose="02000503050000020004" pitchFamily="2" charset="0"/>
            </a:endParaRPr>
          </a:p>
          <a:p>
            <a:pPr marL="342900" indent="-342900">
              <a:buFont typeface="Arial" panose="020B0604020202020204" pitchFamily="34" charset="0"/>
              <a:buChar char="•"/>
            </a:pPr>
            <a:r>
              <a:rPr lang="en-US" sz="2200" b="1" dirty="0">
                <a:latin typeface="Amaranth" panose="02000503050000020004" pitchFamily="2" charset="0"/>
              </a:rPr>
              <a:t>Email</a:t>
            </a:r>
          </a:p>
          <a:p>
            <a:pPr marL="342900" indent="-342900">
              <a:buFont typeface="Arial" panose="020B0604020202020204" pitchFamily="34" charset="0"/>
              <a:buChar char="•"/>
            </a:pPr>
            <a:endParaRPr lang="en-US" sz="2200" b="1" dirty="0">
              <a:latin typeface="Amaranth" panose="02000503050000020004" pitchFamily="2" charset="0"/>
            </a:endParaRPr>
          </a:p>
          <a:p>
            <a:pPr marL="342900" indent="-342900">
              <a:buFont typeface="Arial" panose="020B0604020202020204" pitchFamily="34" charset="0"/>
              <a:buChar char="•"/>
            </a:pPr>
            <a:r>
              <a:rPr lang="en-US" sz="2200" b="1" dirty="0">
                <a:latin typeface="Amaranth" panose="02000503050000020004" pitchFamily="2" charset="0"/>
              </a:rPr>
              <a:t>Phone</a:t>
            </a:r>
          </a:p>
          <a:p>
            <a:pPr marL="342900" indent="-342900">
              <a:buFont typeface="Arial" panose="020B0604020202020204" pitchFamily="34" charset="0"/>
              <a:buChar char="•"/>
            </a:pPr>
            <a:endParaRPr lang="en-US" sz="2200" b="1" dirty="0">
              <a:latin typeface="Amaranth" panose="02000503050000020004" pitchFamily="2" charset="0"/>
            </a:endParaRPr>
          </a:p>
          <a:p>
            <a:pPr marL="342900" indent="-342900">
              <a:buFont typeface="Arial" panose="020B0604020202020204" pitchFamily="34" charset="0"/>
              <a:buChar char="•"/>
            </a:pPr>
            <a:r>
              <a:rPr lang="en-US" sz="2200" b="1" dirty="0">
                <a:latin typeface="Amaranth" panose="02000503050000020004" pitchFamily="2" charset="0"/>
              </a:rPr>
              <a:t>Fax</a:t>
            </a:r>
          </a:p>
          <a:p>
            <a:pPr marL="342900" indent="-342900">
              <a:buFont typeface="Arial" panose="020B0604020202020204" pitchFamily="34" charset="0"/>
              <a:buChar char="•"/>
            </a:pPr>
            <a:endParaRPr lang="en-US" sz="2200" b="1" dirty="0">
              <a:latin typeface="Amaranth" panose="02000503050000020004" pitchFamily="2" charset="0"/>
            </a:endParaRPr>
          </a:p>
          <a:p>
            <a:pPr marL="342900" indent="-342900">
              <a:buFont typeface="Arial" panose="020B0604020202020204" pitchFamily="34" charset="0"/>
              <a:buChar char="•"/>
            </a:pPr>
            <a:r>
              <a:rPr lang="en-US" sz="2200" b="1" dirty="0">
                <a:latin typeface="Amaranth" panose="02000503050000020004" pitchFamily="2" charset="0"/>
              </a:rPr>
              <a:t>Attention</a:t>
            </a:r>
          </a:p>
          <a:p>
            <a:pPr marL="342900" indent="-342900">
              <a:buFont typeface="Arial" panose="020B0604020202020204" pitchFamily="34" charset="0"/>
              <a:buChar char="•"/>
            </a:pPr>
            <a:endParaRPr lang="en-US" sz="2200" b="1" dirty="0">
              <a:latin typeface="Amaranth" panose="02000503050000020004" pitchFamily="2" charset="0"/>
            </a:endParaRPr>
          </a:p>
          <a:p>
            <a:pPr marL="342900" indent="-342900">
              <a:buFont typeface="Arial" panose="020B0604020202020204" pitchFamily="34" charset="0"/>
              <a:buChar char="•"/>
            </a:pPr>
            <a:endParaRPr lang="en-US" sz="2200" b="1" dirty="0">
              <a:latin typeface="Amaranth" panose="02000503050000020004" pitchFamily="2" charset="0"/>
            </a:endParaRPr>
          </a:p>
        </p:txBody>
      </p:sp>
    </p:spTree>
    <p:extLst>
      <p:ext uri="{BB962C8B-B14F-4D97-AF65-F5344CB8AC3E}">
        <p14:creationId xmlns:p14="http://schemas.microsoft.com/office/powerpoint/2010/main" val="3729246229"/>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anim calcmode="lin" valueType="num">
                                      <p:cBhvr>
                                        <p:cTn id="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fade">
                                      <p:cBhvr>
                                        <p:cTn id="14" dur="500"/>
                                        <p:tgtEl>
                                          <p:spTgt spid="12">
                                            <p:txEl>
                                              <p:pRg st="2" end="2"/>
                                            </p:txEl>
                                          </p:spTgt>
                                        </p:tgtEl>
                                      </p:cBhvr>
                                    </p:animEffect>
                                    <p:anim calcmode="lin" valueType="num">
                                      <p:cBhvr>
                                        <p:cTn id="15"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1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xEl>
                                              <p:pRg st="4" end="4"/>
                                            </p:txEl>
                                          </p:spTgt>
                                        </p:tgtEl>
                                        <p:attrNameLst>
                                          <p:attrName>style.visibility</p:attrName>
                                        </p:attrNameLst>
                                      </p:cBhvr>
                                      <p:to>
                                        <p:strVal val="visible"/>
                                      </p:to>
                                    </p:set>
                                    <p:animEffect transition="in" filter="fade">
                                      <p:cBhvr>
                                        <p:cTn id="21" dur="500"/>
                                        <p:tgtEl>
                                          <p:spTgt spid="12">
                                            <p:txEl>
                                              <p:pRg st="4" end="4"/>
                                            </p:txEl>
                                          </p:spTgt>
                                        </p:tgtEl>
                                      </p:cBhvr>
                                    </p:animEffect>
                                    <p:anim calcmode="lin" valueType="num">
                                      <p:cBhvr>
                                        <p:cTn id="22" dur="500" fill="hold"/>
                                        <p:tgtEl>
                                          <p:spTgt spid="12">
                                            <p:txEl>
                                              <p:pRg st="4" end="4"/>
                                            </p:txEl>
                                          </p:spTgt>
                                        </p:tgtEl>
                                        <p:attrNameLst>
                                          <p:attrName>ppt_x</p:attrName>
                                        </p:attrNameLst>
                                      </p:cBhvr>
                                      <p:tavLst>
                                        <p:tav tm="0">
                                          <p:val>
                                            <p:strVal val="#ppt_x"/>
                                          </p:val>
                                        </p:tav>
                                        <p:tav tm="100000">
                                          <p:val>
                                            <p:strVal val="#ppt_x"/>
                                          </p:val>
                                        </p:tav>
                                      </p:tavLst>
                                    </p:anim>
                                    <p:anim calcmode="lin" valueType="num">
                                      <p:cBhvr>
                                        <p:cTn id="23" dur="500" fill="hold"/>
                                        <p:tgtEl>
                                          <p:spTgt spid="1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xEl>
                                              <p:pRg st="6" end="6"/>
                                            </p:txEl>
                                          </p:spTgt>
                                        </p:tgtEl>
                                        <p:attrNameLst>
                                          <p:attrName>style.visibility</p:attrName>
                                        </p:attrNameLst>
                                      </p:cBhvr>
                                      <p:to>
                                        <p:strVal val="visible"/>
                                      </p:to>
                                    </p:set>
                                    <p:animEffect transition="in" filter="fade">
                                      <p:cBhvr>
                                        <p:cTn id="28" dur="500"/>
                                        <p:tgtEl>
                                          <p:spTgt spid="12">
                                            <p:txEl>
                                              <p:pRg st="6" end="6"/>
                                            </p:txEl>
                                          </p:spTgt>
                                        </p:tgtEl>
                                      </p:cBhvr>
                                    </p:animEffect>
                                    <p:anim calcmode="lin" valueType="num">
                                      <p:cBhvr>
                                        <p:cTn id="29" dur="500" fill="hold"/>
                                        <p:tgtEl>
                                          <p:spTgt spid="12">
                                            <p:txEl>
                                              <p:pRg st="6" end="6"/>
                                            </p:txEl>
                                          </p:spTgt>
                                        </p:tgtEl>
                                        <p:attrNameLst>
                                          <p:attrName>ppt_x</p:attrName>
                                        </p:attrNameLst>
                                      </p:cBhvr>
                                      <p:tavLst>
                                        <p:tav tm="0">
                                          <p:val>
                                            <p:strVal val="#ppt_x"/>
                                          </p:val>
                                        </p:tav>
                                        <p:tav tm="100000">
                                          <p:val>
                                            <p:strVal val="#ppt_x"/>
                                          </p:val>
                                        </p:tav>
                                      </p:tavLst>
                                    </p:anim>
                                    <p:anim calcmode="lin" valueType="num">
                                      <p:cBhvr>
                                        <p:cTn id="30" dur="500" fill="hold"/>
                                        <p:tgtEl>
                                          <p:spTgt spid="1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xEl>
                                              <p:pRg st="8" end="8"/>
                                            </p:txEl>
                                          </p:spTgt>
                                        </p:tgtEl>
                                        <p:attrNameLst>
                                          <p:attrName>style.visibility</p:attrName>
                                        </p:attrNameLst>
                                      </p:cBhvr>
                                      <p:to>
                                        <p:strVal val="visible"/>
                                      </p:to>
                                    </p:set>
                                    <p:animEffect transition="in" filter="fade">
                                      <p:cBhvr>
                                        <p:cTn id="35" dur="500"/>
                                        <p:tgtEl>
                                          <p:spTgt spid="12">
                                            <p:txEl>
                                              <p:pRg st="8" end="8"/>
                                            </p:txEl>
                                          </p:spTgt>
                                        </p:tgtEl>
                                      </p:cBhvr>
                                    </p:animEffect>
                                    <p:anim calcmode="lin" valueType="num">
                                      <p:cBhvr>
                                        <p:cTn id="36" dur="500" fill="hold"/>
                                        <p:tgtEl>
                                          <p:spTgt spid="12">
                                            <p:txEl>
                                              <p:pRg st="8" end="8"/>
                                            </p:txEl>
                                          </p:spTgt>
                                        </p:tgtEl>
                                        <p:attrNameLst>
                                          <p:attrName>ppt_x</p:attrName>
                                        </p:attrNameLst>
                                      </p:cBhvr>
                                      <p:tavLst>
                                        <p:tav tm="0">
                                          <p:val>
                                            <p:strVal val="#ppt_x"/>
                                          </p:val>
                                        </p:tav>
                                        <p:tav tm="100000">
                                          <p:val>
                                            <p:strVal val="#ppt_x"/>
                                          </p:val>
                                        </p:tav>
                                      </p:tavLst>
                                    </p:anim>
                                    <p:anim calcmode="lin" valueType="num">
                                      <p:cBhvr>
                                        <p:cTn id="37" dur="500" fill="hold"/>
                                        <p:tgtEl>
                                          <p:spTgt spid="12">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xEl>
                                              <p:pRg st="10" end="10"/>
                                            </p:txEl>
                                          </p:spTgt>
                                        </p:tgtEl>
                                        <p:attrNameLst>
                                          <p:attrName>style.visibility</p:attrName>
                                        </p:attrNameLst>
                                      </p:cBhvr>
                                      <p:to>
                                        <p:strVal val="visible"/>
                                      </p:to>
                                    </p:set>
                                    <p:animEffect transition="in" filter="fade">
                                      <p:cBhvr>
                                        <p:cTn id="42" dur="500"/>
                                        <p:tgtEl>
                                          <p:spTgt spid="12">
                                            <p:txEl>
                                              <p:pRg st="10" end="10"/>
                                            </p:txEl>
                                          </p:spTgt>
                                        </p:tgtEl>
                                      </p:cBhvr>
                                    </p:animEffect>
                                    <p:anim calcmode="lin" valueType="num">
                                      <p:cBhvr>
                                        <p:cTn id="43" dur="500" fill="hold"/>
                                        <p:tgtEl>
                                          <p:spTgt spid="12">
                                            <p:txEl>
                                              <p:pRg st="10" end="10"/>
                                            </p:txEl>
                                          </p:spTgt>
                                        </p:tgtEl>
                                        <p:attrNameLst>
                                          <p:attrName>ppt_x</p:attrName>
                                        </p:attrNameLst>
                                      </p:cBhvr>
                                      <p:tavLst>
                                        <p:tav tm="0">
                                          <p:val>
                                            <p:strVal val="#ppt_x"/>
                                          </p:val>
                                        </p:tav>
                                        <p:tav tm="100000">
                                          <p:val>
                                            <p:strVal val="#ppt_x"/>
                                          </p:val>
                                        </p:tav>
                                      </p:tavLst>
                                    </p:anim>
                                    <p:anim calcmode="lin" valueType="num">
                                      <p:cBhvr>
                                        <p:cTn id="44" dur="500" fill="hold"/>
                                        <p:tgtEl>
                                          <p:spTgt spid="12">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3"/>
          </p:nvPr>
        </p:nvPicPr>
        <p:blipFill>
          <a:blip r:embed="rId2"/>
          <a:srcRect l="10653" r="10653"/>
          <a:stretch/>
        </p:blipFill>
        <p:spPr/>
      </p:pic>
      <p:sp>
        <p:nvSpPr>
          <p:cNvPr id="24" name="TextBox 23">
            <a:extLst>
              <a:ext uri="{FF2B5EF4-FFF2-40B4-BE49-F238E27FC236}">
                <a16:creationId xmlns:a16="http://schemas.microsoft.com/office/drawing/2014/main" id="{993B1474-02E3-4509-B5C5-84427653BA68}"/>
              </a:ext>
              <a:ext uri="{C183D7F6-B498-43B3-948B-1728B52AA6E4}">
                <adec:decorative xmlns:adec="http://schemas.microsoft.com/office/drawing/2017/decorative" val="1"/>
              </a:ext>
            </a:extLst>
          </p:cNvPr>
          <p:cNvSpPr txBox="1">
            <a:spLocks/>
          </p:cNvSpPr>
          <p:nvPr/>
        </p:nvSpPr>
        <p:spPr>
          <a:xfrm>
            <a:off x="11387102" y="1846217"/>
            <a:ext cx="804898" cy="1445623"/>
          </a:xfrm>
          <a:custGeom>
            <a:avLst/>
            <a:gdLst>
              <a:gd name="connsiteX0" fmla="*/ 99480 w 804898"/>
              <a:gd name="connsiteY0" fmla="*/ 0 h 3140150"/>
              <a:gd name="connsiteX1" fmla="*/ 804898 w 804898"/>
              <a:gd name="connsiteY1" fmla="*/ 0 h 3140150"/>
              <a:gd name="connsiteX2" fmla="*/ 804898 w 804898"/>
              <a:gd name="connsiteY2" fmla="*/ 357262 h 3140150"/>
              <a:gd name="connsiteX3" fmla="*/ 804898 w 804898"/>
              <a:gd name="connsiteY3" fmla="*/ 2782888 h 3140150"/>
              <a:gd name="connsiteX4" fmla="*/ 804898 w 804898"/>
              <a:gd name="connsiteY4" fmla="*/ 3140150 h 3140150"/>
              <a:gd name="connsiteX5" fmla="*/ 99480 w 804898"/>
              <a:gd name="connsiteY5" fmla="*/ 3140150 h 3140150"/>
              <a:gd name="connsiteX6" fmla="*/ 0 w 804898"/>
              <a:gd name="connsiteY6" fmla="*/ 3013250 h 3140150"/>
              <a:gd name="connsiteX7" fmla="*/ 0 w 804898"/>
              <a:gd name="connsiteY7" fmla="*/ 2655988 h 3140150"/>
              <a:gd name="connsiteX8" fmla="*/ 0 w 804898"/>
              <a:gd name="connsiteY8" fmla="*/ 484162 h 3140150"/>
              <a:gd name="connsiteX9" fmla="*/ 0 w 804898"/>
              <a:gd name="connsiteY9" fmla="*/ 126900 h 3140150"/>
              <a:gd name="connsiteX10" fmla="*/ 99480 w 804898"/>
              <a:gd name="connsiteY10" fmla="*/ 0 h 314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4898" h="3140150">
                <a:moveTo>
                  <a:pt x="99480" y="0"/>
                </a:moveTo>
                <a:lnTo>
                  <a:pt x="804898" y="0"/>
                </a:lnTo>
                <a:lnTo>
                  <a:pt x="804898" y="357262"/>
                </a:lnTo>
                <a:lnTo>
                  <a:pt x="804898" y="2782888"/>
                </a:lnTo>
                <a:lnTo>
                  <a:pt x="804898" y="3140150"/>
                </a:lnTo>
                <a:lnTo>
                  <a:pt x="99480" y="3140150"/>
                </a:lnTo>
                <a:cubicBezTo>
                  <a:pt x="44539" y="3140150"/>
                  <a:pt x="0" y="3083334"/>
                  <a:pt x="0" y="3013250"/>
                </a:cubicBezTo>
                <a:lnTo>
                  <a:pt x="0" y="2655988"/>
                </a:lnTo>
                <a:lnTo>
                  <a:pt x="0" y="484162"/>
                </a:lnTo>
                <a:lnTo>
                  <a:pt x="0" y="126900"/>
                </a:lnTo>
                <a:cubicBezTo>
                  <a:pt x="0" y="56816"/>
                  <a:pt x="44539" y="0"/>
                  <a:pt x="99480" y="0"/>
                </a:cubicBezTo>
                <a:close/>
              </a:path>
            </a:pathLst>
          </a:custGeom>
          <a:gradFill>
            <a:gsLst>
              <a:gs pos="100000">
                <a:schemeClr val="tx1">
                  <a:lumMod val="75000"/>
                  <a:lumOff val="25000"/>
                </a:schemeClr>
              </a:gs>
              <a:gs pos="0">
                <a:schemeClr val="tx1"/>
              </a:gs>
            </a:gsLst>
            <a:lin ang="0" scaled="0"/>
          </a:gradFill>
          <a:ln w="3175">
            <a:solidFill>
              <a:schemeClr val="tx1">
                <a:lumMod val="85000"/>
                <a:lumOff val="15000"/>
              </a:schemeClr>
            </a:solidFill>
          </a:ln>
        </p:spPr>
        <p:txBody>
          <a:bodyPr vert="horz" wrap="square" lIns="180000" tIns="288000" rIns="180000" bIns="180000" rtlCol="0" anchor="t">
            <a:noAutofit/>
          </a:bodyPr>
          <a:lstStyle>
            <a:lvl1pPr algn="l" defTabSz="914400" rtl="0" eaLnBrk="1" latinLnBrk="0" hangingPunct="1">
              <a:lnSpc>
                <a:spcPts val="4000"/>
              </a:lnSpc>
              <a:spcBef>
                <a:spcPct val="0"/>
              </a:spcBef>
              <a:buNone/>
              <a:defRPr sz="5000" b="1" kern="1200" spc="-300">
                <a:solidFill>
                  <a:schemeClr val="bg1">
                    <a:lumMod val="95000"/>
                  </a:schemeClr>
                </a:solidFill>
                <a:latin typeface="+mj-lt"/>
                <a:ea typeface="+mj-ea"/>
                <a:cs typeface="+mj-cs"/>
              </a:defRPr>
            </a:lvl1pPr>
          </a:lstStyle>
          <a:p>
            <a:endParaRPr lang="en-US" dirty="0"/>
          </a:p>
        </p:txBody>
      </p:sp>
      <p:sp>
        <p:nvSpPr>
          <p:cNvPr id="18" name="Isosceles Triangle 17">
            <a:extLst>
              <a:ext uri="{FF2B5EF4-FFF2-40B4-BE49-F238E27FC236}">
                <a16:creationId xmlns:a16="http://schemas.microsoft.com/office/drawing/2014/main" id="{FAB4748B-F532-4C70-827A-5FEA8C084327}"/>
              </a:ext>
              <a:ext uri="{C183D7F6-B498-43B3-948B-1728B52AA6E4}">
                <adec:decorative xmlns:adec="http://schemas.microsoft.com/office/drawing/2017/decorative" val="1"/>
              </a:ext>
            </a:extLst>
          </p:cNvPr>
          <p:cNvSpPr/>
          <p:nvPr/>
        </p:nvSpPr>
        <p:spPr>
          <a:xfrm rot="10800000">
            <a:off x="11387101" y="2840742"/>
            <a:ext cx="497957" cy="424971"/>
          </a:xfrm>
          <a:prstGeom prst="triangle">
            <a:avLst>
              <a:gd name="adj" fmla="val 100000"/>
            </a:avLst>
          </a:prstGeom>
          <a:solidFill>
            <a:schemeClr val="accent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a:xfrm>
            <a:off x="4937760" y="1367247"/>
            <a:ext cx="6947299" cy="1497874"/>
          </a:xfrm>
        </p:spPr>
        <p:txBody>
          <a:bodyPr/>
          <a:lstStyle/>
          <a:p>
            <a:pPr>
              <a:lnSpc>
                <a:spcPts val="4500"/>
              </a:lnSpc>
              <a:spcAft>
                <a:spcPts val="1200"/>
              </a:spcAft>
            </a:pPr>
            <a:r>
              <a:rPr lang="en-US" dirty="0"/>
              <a:t>Types of  Leases</a:t>
            </a:r>
          </a:p>
        </p:txBody>
      </p:sp>
      <p:sp>
        <p:nvSpPr>
          <p:cNvPr id="9" name="Footer Placeholder 8"/>
          <p:cNvSpPr>
            <a:spLocks noGrp="1"/>
          </p:cNvSpPr>
          <p:nvPr>
            <p:ph type="ftr" sz="quarter" idx="11"/>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154100361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dirty="0"/>
              <a:t>RECAM SOLUTIONS PRIVATE LIMITED</a:t>
            </a:r>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Types of Leases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3139321"/>
          </a:xfrm>
          <a:prstGeom prst="rect">
            <a:avLst/>
          </a:prstGeom>
          <a:noFill/>
        </p:spPr>
        <p:txBody>
          <a:bodyPr wrap="square">
            <a:spAutoFit/>
          </a:bodyPr>
          <a:lstStyle/>
          <a:p>
            <a:r>
              <a:rPr lang="en-US" sz="2200" b="1" u="sng" dirty="0">
                <a:latin typeface="Amaranth" panose="02000503050000020004" pitchFamily="2" charset="0"/>
              </a:rPr>
              <a:t>Gross Lease (Full Service Lease)</a:t>
            </a:r>
            <a:r>
              <a:rPr lang="en-US" sz="2200" dirty="0">
                <a:latin typeface="Amaranth" panose="02000503050000020004" pitchFamily="2" charset="0"/>
              </a:rPr>
              <a:t>: </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The landlord pays for most or all property expenses, including taxes, insurance, and maintenance.</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The tenant pays a single, lump-sum rent amount.</a:t>
            </a:r>
          </a:p>
          <a:p>
            <a:pPr marL="342900" indent="-342900">
              <a:buFont typeface="Arial" panose="020B0604020202020204" pitchFamily="34" charset="0"/>
              <a:buChar char="•"/>
            </a:pPr>
            <a:endParaRPr lang="en-US" sz="2200" dirty="0">
              <a:latin typeface="Amaranth" panose="02000503050000020004" pitchFamily="2" charset="0"/>
            </a:endParaRPr>
          </a:p>
          <a:p>
            <a:r>
              <a:rPr lang="en-US" sz="2200" dirty="0">
                <a:latin typeface="Amaranth" panose="02000503050000020004" pitchFamily="2" charset="0"/>
              </a:rPr>
              <a:t>This type of lease simplifies budgeting for tenants since their rental payment is predictable and includes most property-related costs.</a:t>
            </a:r>
          </a:p>
        </p:txBody>
      </p:sp>
    </p:spTree>
    <p:extLst>
      <p:ext uri="{BB962C8B-B14F-4D97-AF65-F5344CB8AC3E}">
        <p14:creationId xmlns:p14="http://schemas.microsoft.com/office/powerpoint/2010/main" val="275381300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Importance in Property Management and Real Estate:</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9" name="TextBox 8">
            <a:extLst>
              <a:ext uri="{FF2B5EF4-FFF2-40B4-BE49-F238E27FC236}">
                <a16:creationId xmlns:a16="http://schemas.microsoft.com/office/drawing/2014/main" id="{A9BAA870-2E0C-8576-45DF-4A52901AA903}"/>
              </a:ext>
            </a:extLst>
          </p:cNvPr>
          <p:cNvSpPr txBox="1"/>
          <p:nvPr/>
        </p:nvSpPr>
        <p:spPr>
          <a:xfrm>
            <a:off x="666744" y="1317903"/>
            <a:ext cx="10810875" cy="4393510"/>
          </a:xfrm>
          <a:prstGeom prst="rect">
            <a:avLst/>
          </a:prstGeom>
          <a:noFill/>
        </p:spPr>
        <p:txBody>
          <a:bodyPr wrap="square">
            <a:spAutoFit/>
          </a:bodyPr>
          <a:lstStyle/>
          <a:p>
            <a:r>
              <a:rPr lang="en-US" sz="2150" b="1" u="sng" dirty="0">
                <a:solidFill>
                  <a:schemeClr val="tx1"/>
                </a:solidFill>
                <a:latin typeface="Amaranth" panose="02000503050000020004" pitchFamily="2" charset="0"/>
              </a:rPr>
              <a:t>Efficiency</a:t>
            </a:r>
            <a:r>
              <a:rPr lang="en-US" sz="2150" dirty="0">
                <a:solidFill>
                  <a:schemeClr val="tx1"/>
                </a:solidFill>
                <a:latin typeface="Amaranth" panose="02000503050000020004" pitchFamily="2" charset="0"/>
              </a:rPr>
              <a:t>: Simplifies the process of managing multiple leases, saving time and resources.</a:t>
            </a:r>
          </a:p>
          <a:p>
            <a:endParaRPr lang="en-US" sz="2150" b="1" dirty="0">
              <a:latin typeface="Amaranth" panose="02000503050000020004" pitchFamily="2" charset="0"/>
            </a:endParaRPr>
          </a:p>
          <a:p>
            <a:r>
              <a:rPr lang="en-US" sz="2150" b="1" u="sng" dirty="0">
                <a:solidFill>
                  <a:schemeClr val="tx1"/>
                </a:solidFill>
                <a:latin typeface="Amaranth" panose="02000503050000020004" pitchFamily="2" charset="0"/>
              </a:rPr>
              <a:t>Risk Management</a:t>
            </a:r>
            <a:r>
              <a:rPr lang="en-US" sz="2150" b="1" dirty="0">
                <a:solidFill>
                  <a:schemeClr val="tx1"/>
                </a:solidFill>
                <a:latin typeface="Amaranth" panose="02000503050000020004" pitchFamily="2" charset="0"/>
              </a:rPr>
              <a:t>: </a:t>
            </a:r>
            <a:r>
              <a:rPr lang="en-US" sz="2150" dirty="0">
                <a:solidFill>
                  <a:schemeClr val="tx1"/>
                </a:solidFill>
                <a:latin typeface="Amaranth" panose="02000503050000020004" pitchFamily="2" charset="0"/>
              </a:rPr>
              <a:t>Helps in identifying and mitigating risks by ensuring that all important terms and conditions are clearly understood and tracked.</a:t>
            </a:r>
            <a:endParaRPr lang="en-IN" sz="2150" dirty="0">
              <a:solidFill>
                <a:schemeClr val="tx1"/>
              </a:solidFill>
              <a:latin typeface="Amaranth" panose="02000503050000020004" pitchFamily="2" charset="0"/>
            </a:endParaRPr>
          </a:p>
          <a:p>
            <a:endParaRPr lang="en-IN" sz="2150" b="1" dirty="0">
              <a:solidFill>
                <a:schemeClr val="tx1"/>
              </a:solidFill>
              <a:latin typeface="Amaranth" panose="02000503050000020004" pitchFamily="2" charset="0"/>
            </a:endParaRPr>
          </a:p>
          <a:p>
            <a:r>
              <a:rPr lang="en-US" sz="2150" b="1" u="sng" dirty="0">
                <a:solidFill>
                  <a:schemeClr val="tx1"/>
                </a:solidFill>
                <a:latin typeface="Amaranth" panose="02000503050000020004" pitchFamily="2" charset="0"/>
              </a:rPr>
              <a:t>Decision Making</a:t>
            </a:r>
            <a:r>
              <a:rPr lang="en-US" sz="2150" b="1" dirty="0">
                <a:solidFill>
                  <a:schemeClr val="tx1"/>
                </a:solidFill>
                <a:latin typeface="Amaranth" panose="02000503050000020004" pitchFamily="2" charset="0"/>
              </a:rPr>
              <a:t>: </a:t>
            </a:r>
            <a:r>
              <a:rPr lang="en-US" sz="2150" dirty="0">
                <a:solidFill>
                  <a:schemeClr val="tx1"/>
                </a:solidFill>
                <a:latin typeface="Amaranth" panose="02000503050000020004" pitchFamily="2" charset="0"/>
              </a:rPr>
              <a:t>Provides concise information that aids in informed decision-making regarding lease renewals, negotiations, and compliance.</a:t>
            </a:r>
          </a:p>
          <a:p>
            <a:endParaRPr lang="en-US" sz="2150" dirty="0">
              <a:latin typeface="Amaranth" panose="02000503050000020004" pitchFamily="2" charset="0"/>
            </a:endParaRPr>
          </a:p>
          <a:p>
            <a:r>
              <a:rPr lang="en-US" sz="2150" b="1" u="sng" dirty="0">
                <a:solidFill>
                  <a:schemeClr val="tx1"/>
                </a:solidFill>
                <a:latin typeface="Amaranth" panose="02000503050000020004" pitchFamily="2" charset="0"/>
              </a:rPr>
              <a:t>Compliance</a:t>
            </a:r>
            <a:r>
              <a:rPr lang="en-US" sz="2150" b="1" dirty="0">
                <a:solidFill>
                  <a:schemeClr val="tx1"/>
                </a:solidFill>
                <a:latin typeface="Amaranth" panose="02000503050000020004" pitchFamily="2" charset="0"/>
              </a:rPr>
              <a:t>: </a:t>
            </a:r>
            <a:r>
              <a:rPr lang="en-US" sz="2150" dirty="0">
                <a:solidFill>
                  <a:schemeClr val="tx1"/>
                </a:solidFill>
                <a:latin typeface="Amaranth" panose="02000503050000020004" pitchFamily="2" charset="0"/>
              </a:rPr>
              <a:t>Ensures that both parties (Lessee and Lessor) adhere to the terms and conditions stipulated in the lease agreement, reducing the risk of disputes and legal issues.</a:t>
            </a:r>
          </a:p>
          <a:p>
            <a:endParaRPr lang="en-US" sz="2150" dirty="0">
              <a:latin typeface="Amaranth" panose="02000503050000020004" pitchFamily="2" charset="0"/>
            </a:endParaRPr>
          </a:p>
          <a:p>
            <a:r>
              <a:rPr lang="en-US" sz="2150" b="1" u="sng" dirty="0">
                <a:solidFill>
                  <a:schemeClr val="tx1"/>
                </a:solidFill>
                <a:latin typeface="Amaranth" panose="02000503050000020004" pitchFamily="2" charset="0"/>
              </a:rPr>
              <a:t>Financial Management</a:t>
            </a:r>
            <a:r>
              <a:rPr lang="en-US" sz="2150" b="1" dirty="0">
                <a:solidFill>
                  <a:schemeClr val="tx1"/>
                </a:solidFill>
                <a:latin typeface="Amaranth" panose="02000503050000020004" pitchFamily="2" charset="0"/>
              </a:rPr>
              <a:t>: </a:t>
            </a:r>
            <a:r>
              <a:rPr lang="en-US" sz="2150" dirty="0">
                <a:solidFill>
                  <a:schemeClr val="tx1"/>
                </a:solidFill>
                <a:latin typeface="Amaranth" panose="02000503050000020004" pitchFamily="2" charset="0"/>
              </a:rPr>
              <a:t>Facilitates accurate tracking of rent payments, security deposits, and other financial obligations, contributing to better financial management.</a:t>
            </a:r>
            <a:endParaRPr lang="en-IN" sz="2150" dirty="0">
              <a:solidFill>
                <a:schemeClr val="tx1"/>
              </a:solidFill>
              <a:latin typeface="Amaranth" panose="02000503050000020004" pitchFamily="2" charset="0"/>
            </a:endParaRPr>
          </a:p>
        </p:txBody>
      </p:sp>
    </p:spTree>
    <p:extLst>
      <p:ext uri="{BB962C8B-B14F-4D97-AF65-F5344CB8AC3E}">
        <p14:creationId xmlns:p14="http://schemas.microsoft.com/office/powerpoint/2010/main" val="196357983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randombar(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randombar(horizontal)">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randombar(horizontal)">
                                      <p:cBhvr>
                                        <p:cTn id="17" dur="500"/>
                                        <p:tgtEl>
                                          <p:spTgt spid="9">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xEl>
                                              <p:pRg st="6" end="6"/>
                                            </p:txEl>
                                          </p:spTgt>
                                        </p:tgtEl>
                                        <p:attrNameLst>
                                          <p:attrName>style.visibility</p:attrName>
                                        </p:attrNameLst>
                                      </p:cBhvr>
                                      <p:to>
                                        <p:strVal val="visible"/>
                                      </p:to>
                                    </p:set>
                                    <p:animEffect transition="in" filter="randombar(horizontal)">
                                      <p:cBhvr>
                                        <p:cTn id="22" dur="500"/>
                                        <p:tgtEl>
                                          <p:spTgt spid="9">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xEl>
                                              <p:pRg st="8" end="8"/>
                                            </p:txEl>
                                          </p:spTgt>
                                        </p:tgtEl>
                                        <p:attrNameLst>
                                          <p:attrName>style.visibility</p:attrName>
                                        </p:attrNameLst>
                                      </p:cBhvr>
                                      <p:to>
                                        <p:strVal val="visible"/>
                                      </p:to>
                                    </p:set>
                                    <p:animEffect transition="in" filter="randombar(horizontal)">
                                      <p:cBhvr>
                                        <p:cTn id="27" dur="5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dirty="0"/>
              <a:t>RECAM SOLUTIONS PRIVATE LIMITED</a:t>
            </a:r>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Types of Leases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4832092"/>
          </a:xfrm>
          <a:prstGeom prst="rect">
            <a:avLst/>
          </a:prstGeom>
          <a:noFill/>
        </p:spPr>
        <p:txBody>
          <a:bodyPr wrap="square">
            <a:spAutoFit/>
          </a:bodyPr>
          <a:lstStyle/>
          <a:p>
            <a:r>
              <a:rPr lang="en-US" sz="2200" b="1" u="sng" dirty="0">
                <a:latin typeface="Amaranth" panose="02000503050000020004" pitchFamily="2" charset="0"/>
              </a:rPr>
              <a:t>Net Lease</a:t>
            </a:r>
            <a:r>
              <a:rPr lang="en-US" sz="2200" dirty="0">
                <a:latin typeface="Amaranth" panose="02000503050000020004" pitchFamily="2" charset="0"/>
              </a:rPr>
              <a:t>: </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The tenant is responsible for some or all property expenses in addition to the base rent. The three major property expenses are (1) Common Area Maintenance (CAM) or Operating Expenses (</a:t>
            </a:r>
            <a:r>
              <a:rPr lang="en-US" sz="2200" dirty="0" err="1">
                <a:latin typeface="Amaranth" panose="02000503050000020004" pitchFamily="2" charset="0"/>
              </a:rPr>
              <a:t>OpEx</a:t>
            </a:r>
            <a:r>
              <a:rPr lang="en-US" sz="2200" dirty="0">
                <a:latin typeface="Amaranth" panose="02000503050000020004" pitchFamily="2" charset="0"/>
              </a:rPr>
              <a:t>), (2) Real Estate Taxes (RE Taxes), and (3) Property Insurance.</a:t>
            </a:r>
          </a:p>
          <a:p>
            <a:endParaRPr lang="en-US" sz="2200" dirty="0">
              <a:latin typeface="Amaranth" panose="02000503050000020004" pitchFamily="2" charset="0"/>
            </a:endParaRPr>
          </a:p>
          <a:p>
            <a:r>
              <a:rPr lang="en-US" sz="2200" dirty="0">
                <a:latin typeface="Amaranth" panose="02000503050000020004" pitchFamily="2" charset="0"/>
              </a:rPr>
              <a:t>Types of net leases include:</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Single Net Lease (N)</a:t>
            </a:r>
            <a:r>
              <a:rPr lang="en-US" sz="2200" dirty="0">
                <a:latin typeface="Amaranth" panose="02000503050000020004" pitchFamily="2" charset="0"/>
              </a:rPr>
              <a:t>: Tenant pays rent and any one of the property expenses.</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Double Net Lease (NN)</a:t>
            </a:r>
            <a:r>
              <a:rPr lang="en-US" sz="2200" dirty="0">
                <a:latin typeface="Amaranth" panose="02000503050000020004" pitchFamily="2" charset="0"/>
              </a:rPr>
              <a:t>: Tenant pays rent and any two of the property expenses.</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Triple Net Lease (NNN)</a:t>
            </a:r>
            <a:r>
              <a:rPr lang="en-US" sz="2200" dirty="0">
                <a:latin typeface="Amaranth" panose="02000503050000020004" pitchFamily="2" charset="0"/>
              </a:rPr>
              <a:t>: Tenant pays rent and all three of the property expenses.</a:t>
            </a:r>
          </a:p>
        </p:txBody>
      </p:sp>
    </p:spTree>
    <p:extLst>
      <p:ext uri="{BB962C8B-B14F-4D97-AF65-F5344CB8AC3E}">
        <p14:creationId xmlns:p14="http://schemas.microsoft.com/office/powerpoint/2010/main" val="301614989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dirty="0"/>
              <a:t>RECAM SOLUTIONS PRIVATE LIMITED</a:t>
            </a:r>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Types of Leases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374584"/>
            <a:ext cx="10810875" cy="2123658"/>
          </a:xfrm>
          <a:prstGeom prst="rect">
            <a:avLst/>
          </a:prstGeom>
          <a:noFill/>
        </p:spPr>
        <p:txBody>
          <a:bodyPr wrap="square">
            <a:spAutoFit/>
          </a:bodyPr>
          <a:lstStyle/>
          <a:p>
            <a:r>
              <a:rPr lang="en-US" sz="2200" b="1" u="sng" dirty="0">
                <a:latin typeface="Amaranth" panose="02000503050000020004" pitchFamily="2" charset="0"/>
              </a:rPr>
              <a:t>Modified Gross Lease</a:t>
            </a:r>
            <a:r>
              <a:rPr lang="en-US" sz="2200" dirty="0">
                <a:latin typeface="Amaranth" panose="02000503050000020004" pitchFamily="2" charset="0"/>
              </a:rPr>
              <a:t>: </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A modified gross lease is a type of commercial lease that blends elements of both gross leases and net leases. In a modified gross lease, the tenant and landlord share the responsibility for property-related expenses, but the specific costs covered by each party are negotiated and outlined in the lease agreement.</a:t>
            </a:r>
          </a:p>
        </p:txBody>
      </p:sp>
      <p:sp>
        <p:nvSpPr>
          <p:cNvPr id="2" name="TextBox 1">
            <a:extLst>
              <a:ext uri="{FF2B5EF4-FFF2-40B4-BE49-F238E27FC236}">
                <a16:creationId xmlns:a16="http://schemas.microsoft.com/office/drawing/2014/main" id="{D2560BFC-3017-F222-299C-2878A9E5893E}"/>
              </a:ext>
            </a:extLst>
          </p:cNvPr>
          <p:cNvSpPr txBox="1"/>
          <p:nvPr/>
        </p:nvSpPr>
        <p:spPr>
          <a:xfrm>
            <a:off x="666743" y="3902654"/>
            <a:ext cx="10810875" cy="1107996"/>
          </a:xfrm>
          <a:prstGeom prst="rect">
            <a:avLst/>
          </a:prstGeom>
          <a:noFill/>
        </p:spPr>
        <p:txBody>
          <a:bodyPr wrap="square">
            <a:spAutoFit/>
          </a:bodyPr>
          <a:lstStyle/>
          <a:p>
            <a:r>
              <a:rPr lang="en-US" sz="2200" b="1" u="sng" dirty="0">
                <a:latin typeface="Amaranth" panose="02000503050000020004" pitchFamily="2" charset="0"/>
              </a:rPr>
              <a:t>Absolute Net Lease</a:t>
            </a:r>
            <a:r>
              <a:rPr lang="en-US" sz="2200" dirty="0">
                <a:latin typeface="Amaranth" panose="02000503050000020004" pitchFamily="2" charset="0"/>
              </a:rPr>
              <a:t>: </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Tenant pays all property expenses, and landlord has no responsibilities.</a:t>
            </a:r>
          </a:p>
        </p:txBody>
      </p:sp>
    </p:spTree>
    <p:extLst>
      <p:ext uri="{BB962C8B-B14F-4D97-AF65-F5344CB8AC3E}">
        <p14:creationId xmlns:p14="http://schemas.microsoft.com/office/powerpoint/2010/main" val="3180978917"/>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anim calcmode="lin" valueType="num">
                                      <p:cBhvr>
                                        <p:cTn id="15" dur="500" fill="hold"/>
                                        <p:tgtEl>
                                          <p:spTgt spid="2"/>
                                        </p:tgtEl>
                                        <p:attrNameLst>
                                          <p:attrName>ppt_x</p:attrName>
                                        </p:attrNameLst>
                                      </p:cBhvr>
                                      <p:tavLst>
                                        <p:tav tm="0">
                                          <p:val>
                                            <p:strVal val="#ppt_x"/>
                                          </p:val>
                                        </p:tav>
                                        <p:tav tm="100000">
                                          <p:val>
                                            <p:strVal val="#ppt_x"/>
                                          </p:val>
                                        </p:tav>
                                      </p:tavLst>
                                    </p:anim>
                                    <p:anim calcmode="lin" valueType="num">
                                      <p:cBhvr>
                                        <p:cTn id="16"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C4330FBA-FEA8-B941-8864-B3DEDDE80404}"/>
              </a:ext>
            </a:extLst>
          </p:cNvPr>
          <p:cNvPicPr>
            <a:picLocks noGrp="1" noChangeAspect="1"/>
          </p:cNvPicPr>
          <p:nvPr>
            <p:ph type="pic" sz="quarter" idx="10"/>
          </p:nvPr>
        </p:nvPicPr>
        <p:blipFill>
          <a:blip r:embed="rId2"/>
          <a:srcRect/>
          <a:stretch/>
        </p:blipFill>
        <p:spPr/>
      </p:pic>
      <p:sp>
        <p:nvSpPr>
          <p:cNvPr id="38" name="TextBox 37">
            <a:extLst>
              <a:ext uri="{FF2B5EF4-FFF2-40B4-BE49-F238E27FC236}">
                <a16:creationId xmlns:a16="http://schemas.microsoft.com/office/drawing/2014/main" id="{B231FB9C-F234-41D0-A4CE-8C29A5F2F553}"/>
              </a:ext>
              <a:ext uri="{C183D7F6-B498-43B3-948B-1728B52AA6E4}">
                <adec:decorative xmlns:adec="http://schemas.microsoft.com/office/drawing/2017/decorative" val="1"/>
              </a:ext>
            </a:extLst>
          </p:cNvPr>
          <p:cNvSpPr txBox="1">
            <a:spLocks/>
          </p:cNvSpPr>
          <p:nvPr/>
        </p:nvSpPr>
        <p:spPr>
          <a:xfrm>
            <a:off x="11354303" y="3842399"/>
            <a:ext cx="846997" cy="2200275"/>
          </a:xfrm>
          <a:custGeom>
            <a:avLst/>
            <a:gdLst>
              <a:gd name="connsiteX0" fmla="*/ 99480 w 846997"/>
              <a:gd name="connsiteY0" fmla="*/ 0 h 2200275"/>
              <a:gd name="connsiteX1" fmla="*/ 846997 w 846997"/>
              <a:gd name="connsiteY1" fmla="*/ 0 h 2200275"/>
              <a:gd name="connsiteX2" fmla="*/ 846997 w 846997"/>
              <a:gd name="connsiteY2" fmla="*/ 2200275 h 2200275"/>
              <a:gd name="connsiteX3" fmla="*/ 99480 w 846997"/>
              <a:gd name="connsiteY3" fmla="*/ 2200275 h 2200275"/>
              <a:gd name="connsiteX4" fmla="*/ 0 w 846997"/>
              <a:gd name="connsiteY4" fmla="*/ 2099942 h 2200275"/>
              <a:gd name="connsiteX5" fmla="*/ 0 w 846997"/>
              <a:gd name="connsiteY5" fmla="*/ 100333 h 2200275"/>
              <a:gd name="connsiteX6" fmla="*/ 99480 w 846997"/>
              <a:gd name="connsiteY6" fmla="*/ 0 h 220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6997" h="2200275">
                <a:moveTo>
                  <a:pt x="99480" y="0"/>
                </a:moveTo>
                <a:lnTo>
                  <a:pt x="846997" y="0"/>
                </a:lnTo>
                <a:lnTo>
                  <a:pt x="846997" y="2200275"/>
                </a:lnTo>
                <a:lnTo>
                  <a:pt x="99480" y="2200275"/>
                </a:lnTo>
                <a:cubicBezTo>
                  <a:pt x="44539" y="2200275"/>
                  <a:pt x="0" y="2155354"/>
                  <a:pt x="0" y="2099942"/>
                </a:cubicBezTo>
                <a:lnTo>
                  <a:pt x="0" y="100333"/>
                </a:lnTo>
                <a:cubicBezTo>
                  <a:pt x="0" y="44921"/>
                  <a:pt x="44539" y="0"/>
                  <a:pt x="99480" y="0"/>
                </a:cubicBezTo>
                <a:close/>
              </a:path>
            </a:pathLst>
          </a:custGeom>
          <a:gradFill>
            <a:gsLst>
              <a:gs pos="100000">
                <a:schemeClr val="tx1">
                  <a:lumMod val="75000"/>
                  <a:lumOff val="25000"/>
                </a:schemeClr>
              </a:gs>
              <a:gs pos="0">
                <a:schemeClr val="tx1"/>
              </a:gs>
            </a:gsLst>
            <a:lin ang="0" scaled="0"/>
          </a:gradFill>
          <a:ln w="3175">
            <a:solidFill>
              <a:schemeClr val="tx1">
                <a:lumMod val="85000"/>
                <a:lumOff val="15000"/>
              </a:schemeClr>
            </a:solidFill>
          </a:ln>
        </p:spPr>
        <p:txBody>
          <a:bodyPr vert="horz" wrap="square" lIns="180000" tIns="288000" rIns="180000" bIns="180000" rtlCol="0" anchor="t">
            <a:noAutofit/>
          </a:bodyPr>
          <a:lstStyle>
            <a:lvl1pPr algn="l" defTabSz="914400" rtl="0" eaLnBrk="1" latinLnBrk="0" hangingPunct="1">
              <a:lnSpc>
                <a:spcPts val="4000"/>
              </a:lnSpc>
              <a:spcBef>
                <a:spcPct val="0"/>
              </a:spcBef>
              <a:buNone/>
              <a:defRPr sz="5000" b="1" kern="1200" spc="-300">
                <a:solidFill>
                  <a:schemeClr val="bg1">
                    <a:lumMod val="95000"/>
                  </a:schemeClr>
                </a:solidFill>
                <a:latin typeface="+mj-lt"/>
                <a:ea typeface="+mj-ea"/>
                <a:cs typeface="+mj-cs"/>
              </a:defRPr>
            </a:lvl1pPr>
          </a:lstStyle>
          <a:p>
            <a:endParaRPr lang="en-US" dirty="0"/>
          </a:p>
        </p:txBody>
      </p:sp>
      <p:sp>
        <p:nvSpPr>
          <p:cNvPr id="35" name="Isosceles Triangle 34">
            <a:extLst>
              <a:ext uri="{FF2B5EF4-FFF2-40B4-BE49-F238E27FC236}">
                <a16:creationId xmlns:a16="http://schemas.microsoft.com/office/drawing/2014/main" id="{FE193317-B8BD-46CA-B0A6-8A7511B086D9}"/>
              </a:ext>
              <a:ext uri="{C183D7F6-B498-43B3-948B-1728B52AA6E4}">
                <adec:decorative xmlns:adec="http://schemas.microsoft.com/office/drawing/2017/decorative" val="1"/>
              </a:ext>
            </a:extLst>
          </p:cNvPr>
          <p:cNvSpPr/>
          <p:nvPr/>
        </p:nvSpPr>
        <p:spPr>
          <a:xfrm rot="10800000">
            <a:off x="11359065" y="5556894"/>
            <a:ext cx="476249" cy="424971"/>
          </a:xfrm>
          <a:prstGeom prst="triangle">
            <a:avLst>
              <a:gd name="adj" fmla="val 100000"/>
            </a:avLst>
          </a:prstGeom>
          <a:solidFill>
            <a:schemeClr val="accent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Freeform 5">
            <a:extLst>
              <a:ext uri="{FF2B5EF4-FFF2-40B4-BE49-F238E27FC236}">
                <a16:creationId xmlns:a16="http://schemas.microsoft.com/office/drawing/2014/main" id="{85E0D4E1-E389-4671-B0E7-165A10A05425}"/>
              </a:ext>
              <a:ext uri="{C183D7F6-B498-43B3-948B-1728B52AA6E4}">
                <adec:decorative xmlns:adec="http://schemas.microsoft.com/office/drawing/2017/decorative" val="1"/>
              </a:ext>
            </a:extLst>
          </p:cNvPr>
          <p:cNvSpPr>
            <a:spLocks noChangeAspect="1"/>
          </p:cNvSpPr>
          <p:nvPr/>
        </p:nvSpPr>
        <p:spPr bwMode="auto">
          <a:xfrm>
            <a:off x="4257349" y="2355010"/>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lumMod val="95000"/>
            </a:schemeClr>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 name="Freeform 5">
            <a:extLst>
              <a:ext uri="{FF2B5EF4-FFF2-40B4-BE49-F238E27FC236}">
                <a16:creationId xmlns:a16="http://schemas.microsoft.com/office/drawing/2014/main" id="{8186FEAF-6E1E-4258-94C3-5C589D4B5ADE}"/>
              </a:ext>
              <a:ext uri="{C183D7F6-B498-43B3-948B-1728B52AA6E4}">
                <adec:decorative xmlns:adec="http://schemas.microsoft.com/office/drawing/2017/decorative" val="1"/>
              </a:ext>
            </a:extLst>
          </p:cNvPr>
          <p:cNvSpPr>
            <a:spLocks noChangeAspect="1"/>
          </p:cNvSpPr>
          <p:nvPr/>
        </p:nvSpPr>
        <p:spPr bwMode="auto">
          <a:xfrm>
            <a:off x="6490727" y="1236374"/>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 name="Title 19">
            <a:extLst>
              <a:ext uri="{FF2B5EF4-FFF2-40B4-BE49-F238E27FC236}">
                <a16:creationId xmlns:a16="http://schemas.microsoft.com/office/drawing/2014/main" id="{7C11A64B-7EA5-442C-8405-73273A5331D1}"/>
              </a:ext>
            </a:extLst>
          </p:cNvPr>
          <p:cNvSpPr>
            <a:spLocks noGrp="1"/>
          </p:cNvSpPr>
          <p:nvPr>
            <p:ph type="ctrTitle"/>
          </p:nvPr>
        </p:nvSpPr>
        <p:spPr/>
        <p:txBody>
          <a:bodyPr/>
          <a:lstStyle/>
          <a:p>
            <a:r>
              <a:rPr lang="en-US" dirty="0"/>
              <a:t>Thank  You</a:t>
            </a:r>
          </a:p>
        </p:txBody>
      </p:sp>
      <p:pic>
        <p:nvPicPr>
          <p:cNvPr id="8" name="Graphic 7" descr="User" title="Icon - Presenter Name">
            <a:extLst>
              <a:ext uri="{FF2B5EF4-FFF2-40B4-BE49-F238E27FC236}">
                <a16:creationId xmlns:a16="http://schemas.microsoft.com/office/drawing/2014/main" id="{111541C4-DB03-4E53-994D-499C7D73C4DF}"/>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678512" y="3859066"/>
            <a:ext cx="218900" cy="218900"/>
          </a:xfrm>
          <a:prstGeom prst="rect">
            <a:avLst/>
          </a:prstGeom>
        </p:spPr>
      </p:pic>
      <p:sp>
        <p:nvSpPr>
          <p:cNvPr id="4" name="Text Placeholder 3">
            <a:extLst>
              <a:ext uri="{FF2B5EF4-FFF2-40B4-BE49-F238E27FC236}">
                <a16:creationId xmlns:a16="http://schemas.microsoft.com/office/drawing/2014/main" id="{60828E04-9C2A-4859-8050-C2DF67A249CB}"/>
              </a:ext>
            </a:extLst>
          </p:cNvPr>
          <p:cNvSpPr>
            <a:spLocks noGrp="1"/>
          </p:cNvSpPr>
          <p:nvPr>
            <p:ph type="body" sz="quarter" idx="15"/>
          </p:nvPr>
        </p:nvSpPr>
        <p:spPr/>
        <p:txBody>
          <a:bodyPr/>
          <a:lstStyle/>
          <a:p>
            <a:r>
              <a:rPr lang="en-US" dirty="0"/>
              <a:t>Nandakumar Gunasekaran</a:t>
            </a:r>
          </a:p>
        </p:txBody>
      </p:sp>
      <p:pic>
        <p:nvPicPr>
          <p:cNvPr id="10" name="Graphic 9" descr="Smart Phone" title="Icon - Presenter Phone Number">
            <a:extLst>
              <a:ext uri="{FF2B5EF4-FFF2-40B4-BE49-F238E27FC236}">
                <a16:creationId xmlns:a16="http://schemas.microsoft.com/office/drawing/2014/main" id="{A29DE31C-E099-4579-BB03-675E0A40C5F2}"/>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678512" y="4223565"/>
            <a:ext cx="218900" cy="218900"/>
          </a:xfrm>
          <a:prstGeom prst="rect">
            <a:avLst/>
          </a:prstGeom>
        </p:spPr>
      </p:pic>
      <p:sp>
        <p:nvSpPr>
          <p:cNvPr id="5" name="Text Placeholder 4">
            <a:extLst>
              <a:ext uri="{FF2B5EF4-FFF2-40B4-BE49-F238E27FC236}">
                <a16:creationId xmlns:a16="http://schemas.microsoft.com/office/drawing/2014/main" id="{11265965-2271-4C1C-BD0A-6F85F80FF9A6}"/>
              </a:ext>
            </a:extLst>
          </p:cNvPr>
          <p:cNvSpPr>
            <a:spLocks noGrp="1"/>
          </p:cNvSpPr>
          <p:nvPr>
            <p:ph type="body" sz="quarter" idx="16"/>
          </p:nvPr>
        </p:nvSpPr>
        <p:spPr/>
        <p:txBody>
          <a:bodyPr/>
          <a:lstStyle/>
          <a:p>
            <a:r>
              <a:rPr lang="en-US" dirty="0"/>
              <a:t>+91 91760 65700</a:t>
            </a:r>
          </a:p>
        </p:txBody>
      </p:sp>
      <p:pic>
        <p:nvPicPr>
          <p:cNvPr id="9" name="Graphic 8" descr="Envelope" title="Icon Presenter Email">
            <a:extLst>
              <a:ext uri="{FF2B5EF4-FFF2-40B4-BE49-F238E27FC236}">
                <a16:creationId xmlns:a16="http://schemas.microsoft.com/office/drawing/2014/main" id="{773C1382-ACE1-460F-A1B6-AB761A7D2E6B}"/>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678512" y="4615862"/>
            <a:ext cx="218900" cy="218900"/>
          </a:xfrm>
          <a:prstGeom prst="rect">
            <a:avLst/>
          </a:prstGeom>
        </p:spPr>
      </p:pic>
      <p:sp>
        <p:nvSpPr>
          <p:cNvPr id="6" name="Text Placeholder 5">
            <a:extLst>
              <a:ext uri="{FF2B5EF4-FFF2-40B4-BE49-F238E27FC236}">
                <a16:creationId xmlns:a16="http://schemas.microsoft.com/office/drawing/2014/main" id="{50A3BCC3-A277-4C0B-9EBA-EB53990D8EBD}"/>
              </a:ext>
            </a:extLst>
          </p:cNvPr>
          <p:cNvSpPr>
            <a:spLocks noGrp="1"/>
          </p:cNvSpPr>
          <p:nvPr>
            <p:ph type="body" sz="quarter" idx="17"/>
          </p:nvPr>
        </p:nvSpPr>
        <p:spPr/>
        <p:txBody>
          <a:bodyPr/>
          <a:lstStyle/>
          <a:p>
            <a:r>
              <a:rPr lang="en-US" dirty="0"/>
              <a:t>nandakumar@recamsolutions.us</a:t>
            </a:r>
          </a:p>
        </p:txBody>
      </p:sp>
      <p:pic>
        <p:nvPicPr>
          <p:cNvPr id="11" name="Graphic 10" descr="Link">
            <a:extLst>
              <a:ext uri="{FF2B5EF4-FFF2-40B4-BE49-F238E27FC236}">
                <a16:creationId xmlns:a16="http://schemas.microsoft.com/office/drawing/2014/main" id="{0718E6E0-05A2-479C-AEA8-1A385EB73474}"/>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7661653" y="4942435"/>
            <a:ext cx="244786" cy="244786"/>
          </a:xfrm>
          <a:prstGeom prst="rect">
            <a:avLst/>
          </a:prstGeom>
        </p:spPr>
      </p:pic>
      <p:sp>
        <p:nvSpPr>
          <p:cNvPr id="22" name="Text Placeholder 21">
            <a:extLst>
              <a:ext uri="{FF2B5EF4-FFF2-40B4-BE49-F238E27FC236}">
                <a16:creationId xmlns:a16="http://schemas.microsoft.com/office/drawing/2014/main" id="{43DBE4D9-1044-49A3-ABD5-477041FF2B63}"/>
              </a:ext>
            </a:extLst>
          </p:cNvPr>
          <p:cNvSpPr>
            <a:spLocks noGrp="1"/>
          </p:cNvSpPr>
          <p:nvPr>
            <p:ph type="body" sz="quarter" idx="18"/>
          </p:nvPr>
        </p:nvSpPr>
        <p:spPr/>
        <p:txBody>
          <a:bodyPr/>
          <a:lstStyle/>
          <a:p>
            <a:r>
              <a:rPr lang="en-US" dirty="0"/>
              <a:t>www.recamsolutions.com</a:t>
            </a:r>
          </a:p>
        </p:txBody>
      </p:sp>
    </p:spTree>
    <p:extLst>
      <p:ext uri="{BB962C8B-B14F-4D97-AF65-F5344CB8AC3E}">
        <p14:creationId xmlns:p14="http://schemas.microsoft.com/office/powerpoint/2010/main" val="415367830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3"/>
          </p:nvPr>
        </p:nvPicPr>
        <p:blipFill>
          <a:blip r:embed="rId2"/>
          <a:srcRect l="12058" r="12058"/>
          <a:stretch/>
        </p:blipFill>
        <p:spPr/>
      </p:pic>
      <p:sp>
        <p:nvSpPr>
          <p:cNvPr id="24" name="TextBox 23">
            <a:extLst>
              <a:ext uri="{FF2B5EF4-FFF2-40B4-BE49-F238E27FC236}">
                <a16:creationId xmlns:a16="http://schemas.microsoft.com/office/drawing/2014/main" id="{993B1474-02E3-4509-B5C5-84427653BA68}"/>
              </a:ext>
              <a:ext uri="{C183D7F6-B498-43B3-948B-1728B52AA6E4}">
                <adec:decorative xmlns:adec="http://schemas.microsoft.com/office/drawing/2017/decorative" val="1"/>
              </a:ext>
            </a:extLst>
          </p:cNvPr>
          <p:cNvSpPr txBox="1">
            <a:spLocks/>
          </p:cNvSpPr>
          <p:nvPr/>
        </p:nvSpPr>
        <p:spPr>
          <a:xfrm>
            <a:off x="11387102" y="1846217"/>
            <a:ext cx="804898" cy="1445623"/>
          </a:xfrm>
          <a:custGeom>
            <a:avLst/>
            <a:gdLst>
              <a:gd name="connsiteX0" fmla="*/ 99480 w 804898"/>
              <a:gd name="connsiteY0" fmla="*/ 0 h 3140150"/>
              <a:gd name="connsiteX1" fmla="*/ 804898 w 804898"/>
              <a:gd name="connsiteY1" fmla="*/ 0 h 3140150"/>
              <a:gd name="connsiteX2" fmla="*/ 804898 w 804898"/>
              <a:gd name="connsiteY2" fmla="*/ 357262 h 3140150"/>
              <a:gd name="connsiteX3" fmla="*/ 804898 w 804898"/>
              <a:gd name="connsiteY3" fmla="*/ 2782888 h 3140150"/>
              <a:gd name="connsiteX4" fmla="*/ 804898 w 804898"/>
              <a:gd name="connsiteY4" fmla="*/ 3140150 h 3140150"/>
              <a:gd name="connsiteX5" fmla="*/ 99480 w 804898"/>
              <a:gd name="connsiteY5" fmla="*/ 3140150 h 3140150"/>
              <a:gd name="connsiteX6" fmla="*/ 0 w 804898"/>
              <a:gd name="connsiteY6" fmla="*/ 3013250 h 3140150"/>
              <a:gd name="connsiteX7" fmla="*/ 0 w 804898"/>
              <a:gd name="connsiteY7" fmla="*/ 2655988 h 3140150"/>
              <a:gd name="connsiteX8" fmla="*/ 0 w 804898"/>
              <a:gd name="connsiteY8" fmla="*/ 484162 h 3140150"/>
              <a:gd name="connsiteX9" fmla="*/ 0 w 804898"/>
              <a:gd name="connsiteY9" fmla="*/ 126900 h 3140150"/>
              <a:gd name="connsiteX10" fmla="*/ 99480 w 804898"/>
              <a:gd name="connsiteY10" fmla="*/ 0 h 314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4898" h="3140150">
                <a:moveTo>
                  <a:pt x="99480" y="0"/>
                </a:moveTo>
                <a:lnTo>
                  <a:pt x="804898" y="0"/>
                </a:lnTo>
                <a:lnTo>
                  <a:pt x="804898" y="357262"/>
                </a:lnTo>
                <a:lnTo>
                  <a:pt x="804898" y="2782888"/>
                </a:lnTo>
                <a:lnTo>
                  <a:pt x="804898" y="3140150"/>
                </a:lnTo>
                <a:lnTo>
                  <a:pt x="99480" y="3140150"/>
                </a:lnTo>
                <a:cubicBezTo>
                  <a:pt x="44539" y="3140150"/>
                  <a:pt x="0" y="3083334"/>
                  <a:pt x="0" y="3013250"/>
                </a:cubicBezTo>
                <a:lnTo>
                  <a:pt x="0" y="2655988"/>
                </a:lnTo>
                <a:lnTo>
                  <a:pt x="0" y="484162"/>
                </a:lnTo>
                <a:lnTo>
                  <a:pt x="0" y="126900"/>
                </a:lnTo>
                <a:cubicBezTo>
                  <a:pt x="0" y="56816"/>
                  <a:pt x="44539" y="0"/>
                  <a:pt x="99480" y="0"/>
                </a:cubicBezTo>
                <a:close/>
              </a:path>
            </a:pathLst>
          </a:custGeom>
          <a:gradFill>
            <a:gsLst>
              <a:gs pos="100000">
                <a:schemeClr val="tx1">
                  <a:lumMod val="75000"/>
                  <a:lumOff val="25000"/>
                </a:schemeClr>
              </a:gs>
              <a:gs pos="0">
                <a:schemeClr val="tx1"/>
              </a:gs>
            </a:gsLst>
            <a:lin ang="0" scaled="0"/>
          </a:gradFill>
          <a:ln w="3175">
            <a:solidFill>
              <a:schemeClr val="tx1">
                <a:lumMod val="85000"/>
                <a:lumOff val="15000"/>
              </a:schemeClr>
            </a:solidFill>
          </a:ln>
        </p:spPr>
        <p:txBody>
          <a:bodyPr vert="horz" wrap="square" lIns="180000" tIns="288000" rIns="180000" bIns="180000" rtlCol="0" anchor="t">
            <a:noAutofit/>
          </a:bodyPr>
          <a:lstStyle>
            <a:lvl1pPr algn="l" defTabSz="914400" rtl="0" eaLnBrk="1" latinLnBrk="0" hangingPunct="1">
              <a:lnSpc>
                <a:spcPts val="4000"/>
              </a:lnSpc>
              <a:spcBef>
                <a:spcPct val="0"/>
              </a:spcBef>
              <a:buNone/>
              <a:defRPr sz="5000" b="1" kern="1200" spc="-300">
                <a:solidFill>
                  <a:schemeClr val="bg1">
                    <a:lumMod val="95000"/>
                  </a:schemeClr>
                </a:solidFill>
                <a:latin typeface="+mj-lt"/>
                <a:ea typeface="+mj-ea"/>
                <a:cs typeface="+mj-cs"/>
              </a:defRPr>
            </a:lvl1pPr>
          </a:lstStyle>
          <a:p>
            <a:endParaRPr lang="en-US" dirty="0"/>
          </a:p>
        </p:txBody>
      </p:sp>
      <p:sp>
        <p:nvSpPr>
          <p:cNvPr id="18" name="Isosceles Triangle 17">
            <a:extLst>
              <a:ext uri="{FF2B5EF4-FFF2-40B4-BE49-F238E27FC236}">
                <a16:creationId xmlns:a16="http://schemas.microsoft.com/office/drawing/2014/main" id="{FAB4748B-F532-4C70-827A-5FEA8C084327}"/>
              </a:ext>
              <a:ext uri="{C183D7F6-B498-43B3-948B-1728B52AA6E4}">
                <adec:decorative xmlns:adec="http://schemas.microsoft.com/office/drawing/2017/decorative" val="1"/>
              </a:ext>
            </a:extLst>
          </p:cNvPr>
          <p:cNvSpPr/>
          <p:nvPr/>
        </p:nvSpPr>
        <p:spPr>
          <a:xfrm rot="10800000">
            <a:off x="11387101" y="2840742"/>
            <a:ext cx="497957" cy="424971"/>
          </a:xfrm>
          <a:prstGeom prst="triangle">
            <a:avLst>
              <a:gd name="adj" fmla="val 100000"/>
            </a:avLst>
          </a:prstGeom>
          <a:solidFill>
            <a:schemeClr val="accent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a:xfrm>
            <a:off x="4937760" y="1367247"/>
            <a:ext cx="6947299" cy="1497874"/>
          </a:xfrm>
        </p:spPr>
        <p:txBody>
          <a:bodyPr/>
          <a:lstStyle/>
          <a:p>
            <a:pPr>
              <a:lnSpc>
                <a:spcPts val="4500"/>
              </a:lnSpc>
              <a:spcAft>
                <a:spcPts val="1200"/>
              </a:spcAft>
            </a:pPr>
            <a:r>
              <a:rPr lang="en-US" dirty="0"/>
              <a:t>Introduction to </a:t>
            </a:r>
            <a:br>
              <a:rPr lang="en-US" dirty="0"/>
            </a:br>
            <a:r>
              <a:rPr lang="en-US" dirty="0"/>
              <a:t>Terminologies</a:t>
            </a:r>
          </a:p>
        </p:txBody>
      </p:sp>
      <p:sp>
        <p:nvSpPr>
          <p:cNvPr id="9" name="Footer Placeholder 8"/>
          <p:cNvSpPr>
            <a:spLocks noGrp="1"/>
          </p:cNvSpPr>
          <p:nvPr>
            <p:ph type="ftr" sz="quarter" idx="11"/>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162826505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Important Terminologies in Lease Agreements: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0DEB184B-7A72-B922-0C5D-94007F526701}"/>
              </a:ext>
            </a:extLst>
          </p:cNvPr>
          <p:cNvSpPr txBox="1"/>
          <p:nvPr/>
        </p:nvSpPr>
        <p:spPr>
          <a:xfrm>
            <a:off x="666744" y="1287010"/>
            <a:ext cx="10810874" cy="4493538"/>
          </a:xfrm>
          <a:prstGeom prst="rect">
            <a:avLst/>
          </a:prstGeom>
          <a:noFill/>
        </p:spPr>
        <p:txBody>
          <a:bodyPr wrap="square">
            <a:spAutoFit/>
          </a:bodyPr>
          <a:lstStyle/>
          <a:p>
            <a:r>
              <a:rPr lang="en-US" sz="2200" b="1" u="sng" dirty="0">
                <a:solidFill>
                  <a:schemeClr val="tx1"/>
                </a:solidFill>
                <a:latin typeface="Amaranth" panose="02000503050000020004" pitchFamily="2" charset="0"/>
              </a:rPr>
              <a:t>Lessor</a:t>
            </a:r>
            <a:r>
              <a:rPr lang="en-US" sz="2200" dirty="0">
                <a:solidFill>
                  <a:schemeClr val="tx1"/>
                </a:solidFill>
                <a:latin typeface="Amaranth" panose="02000503050000020004" pitchFamily="2" charset="0"/>
              </a:rPr>
              <a:t>: The party who owns the property and leases it to another party (the landlord).</a:t>
            </a:r>
          </a:p>
          <a:p>
            <a:endParaRPr lang="en-US" sz="2200" dirty="0">
              <a:solidFill>
                <a:schemeClr val="tx1"/>
              </a:solidFill>
              <a:latin typeface="Amaranth" panose="02000503050000020004" pitchFamily="2" charset="0"/>
            </a:endParaRPr>
          </a:p>
          <a:p>
            <a:r>
              <a:rPr lang="en-US" sz="2200" b="1" u="sng" dirty="0">
                <a:solidFill>
                  <a:schemeClr val="tx1"/>
                </a:solidFill>
                <a:latin typeface="Amaranth" panose="02000503050000020004" pitchFamily="2" charset="0"/>
              </a:rPr>
              <a:t>Lessee</a:t>
            </a:r>
            <a:r>
              <a:rPr lang="en-US" sz="2200" b="1" dirty="0">
                <a:solidFill>
                  <a:schemeClr val="tx1"/>
                </a:solidFill>
                <a:latin typeface="Amaranth" panose="02000503050000020004" pitchFamily="2" charset="0"/>
              </a:rPr>
              <a:t>: </a:t>
            </a:r>
            <a:r>
              <a:rPr lang="en-US" sz="2200" dirty="0">
                <a:solidFill>
                  <a:schemeClr val="tx1"/>
                </a:solidFill>
                <a:latin typeface="Amaranth" panose="02000503050000020004" pitchFamily="2" charset="0"/>
              </a:rPr>
              <a:t>The party who leases the property from the lessor (the tenant).</a:t>
            </a:r>
          </a:p>
          <a:p>
            <a:endParaRPr lang="en-US" sz="2200" b="1" u="sng" dirty="0">
              <a:solidFill>
                <a:schemeClr val="tx1"/>
              </a:solidFill>
              <a:latin typeface="Amaranth" panose="02000503050000020004" pitchFamily="2" charset="0"/>
            </a:endParaRPr>
          </a:p>
          <a:p>
            <a:r>
              <a:rPr lang="en-US" sz="2200" b="1" u="sng" dirty="0">
                <a:solidFill>
                  <a:schemeClr val="tx1"/>
                </a:solidFill>
                <a:latin typeface="Amaranth" panose="02000503050000020004" pitchFamily="2" charset="0"/>
              </a:rPr>
              <a:t>Leased Premises</a:t>
            </a:r>
            <a:r>
              <a:rPr lang="en-US" sz="2200" b="1" dirty="0">
                <a:solidFill>
                  <a:schemeClr val="tx1"/>
                </a:solidFill>
                <a:latin typeface="Amaranth" panose="02000503050000020004" pitchFamily="2" charset="0"/>
              </a:rPr>
              <a:t>: </a:t>
            </a:r>
            <a:r>
              <a:rPr lang="en-US" sz="2200" dirty="0">
                <a:solidFill>
                  <a:schemeClr val="tx1"/>
                </a:solidFill>
                <a:latin typeface="Amaranth" panose="02000503050000020004" pitchFamily="2" charset="0"/>
              </a:rPr>
              <a:t>The specific property or space that is being leased.</a:t>
            </a:r>
            <a:endParaRPr lang="en-IN" sz="2200" dirty="0">
              <a:solidFill>
                <a:schemeClr val="tx1"/>
              </a:solidFill>
              <a:latin typeface="Amaranth" panose="02000503050000020004" pitchFamily="2" charset="0"/>
            </a:endParaRPr>
          </a:p>
          <a:p>
            <a:endParaRPr lang="en-US" sz="2200" b="1" u="sng" dirty="0">
              <a:solidFill>
                <a:schemeClr val="tx1"/>
              </a:solidFill>
              <a:latin typeface="Amaranth" panose="02000503050000020004" pitchFamily="2" charset="0"/>
            </a:endParaRPr>
          </a:p>
          <a:p>
            <a:r>
              <a:rPr lang="en-US" sz="2200" b="1" u="sng" dirty="0">
                <a:solidFill>
                  <a:schemeClr val="tx1"/>
                </a:solidFill>
                <a:latin typeface="Amaranth" panose="02000503050000020004" pitchFamily="2" charset="0"/>
              </a:rPr>
              <a:t>Term</a:t>
            </a:r>
            <a:r>
              <a:rPr lang="en-US" sz="2200" b="1" dirty="0">
                <a:solidFill>
                  <a:schemeClr val="tx1"/>
                </a:solidFill>
                <a:latin typeface="Amaranth" panose="02000503050000020004" pitchFamily="2" charset="0"/>
              </a:rPr>
              <a:t>: </a:t>
            </a:r>
            <a:r>
              <a:rPr lang="en-US" sz="2200" dirty="0">
                <a:solidFill>
                  <a:schemeClr val="tx1"/>
                </a:solidFill>
                <a:latin typeface="Amaranth" panose="02000503050000020004" pitchFamily="2" charset="0"/>
              </a:rPr>
              <a:t>The duration of the lease agreement.</a:t>
            </a:r>
          </a:p>
          <a:p>
            <a:endParaRPr lang="en-US" sz="2200" b="1" u="sng" dirty="0">
              <a:solidFill>
                <a:schemeClr val="tx1"/>
              </a:solidFill>
              <a:latin typeface="Amaranth" panose="02000503050000020004" pitchFamily="2" charset="0"/>
            </a:endParaRPr>
          </a:p>
          <a:p>
            <a:r>
              <a:rPr lang="en-US" sz="2200" b="1" u="sng" dirty="0">
                <a:solidFill>
                  <a:schemeClr val="tx1"/>
                </a:solidFill>
                <a:latin typeface="Amaranth" panose="02000503050000020004" pitchFamily="2" charset="0"/>
              </a:rPr>
              <a:t>Rent</a:t>
            </a:r>
            <a:r>
              <a:rPr lang="en-US" sz="2200" b="1" dirty="0">
                <a:solidFill>
                  <a:schemeClr val="tx1"/>
                </a:solidFill>
                <a:latin typeface="Amaranth" panose="02000503050000020004" pitchFamily="2" charset="0"/>
              </a:rPr>
              <a:t>: </a:t>
            </a:r>
            <a:r>
              <a:rPr lang="en-US" sz="2200" dirty="0">
                <a:solidFill>
                  <a:schemeClr val="tx1"/>
                </a:solidFill>
                <a:latin typeface="Amaranth" panose="02000503050000020004" pitchFamily="2" charset="0"/>
              </a:rPr>
              <a:t>The payment made by the lessee to the lessor for the use of the leased premises.</a:t>
            </a:r>
          </a:p>
          <a:p>
            <a:endParaRPr lang="en-US" sz="2200" b="1" u="sng" dirty="0">
              <a:solidFill>
                <a:schemeClr val="tx1"/>
              </a:solidFill>
              <a:latin typeface="Amaranth" panose="02000503050000020004" pitchFamily="2" charset="0"/>
            </a:endParaRPr>
          </a:p>
          <a:p>
            <a:r>
              <a:rPr lang="en-US" sz="2200" b="1" u="sng" dirty="0">
                <a:solidFill>
                  <a:schemeClr val="tx1"/>
                </a:solidFill>
                <a:latin typeface="Amaranth" panose="02000503050000020004" pitchFamily="2" charset="0"/>
              </a:rPr>
              <a:t>Security Deposit</a:t>
            </a:r>
            <a:r>
              <a:rPr lang="en-US" sz="2200" b="1" dirty="0">
                <a:solidFill>
                  <a:schemeClr val="tx1"/>
                </a:solidFill>
                <a:latin typeface="Amaranth" panose="02000503050000020004" pitchFamily="2" charset="0"/>
              </a:rPr>
              <a:t>: </a:t>
            </a:r>
            <a:r>
              <a:rPr lang="en-US" sz="2200" dirty="0">
                <a:solidFill>
                  <a:schemeClr val="tx1"/>
                </a:solidFill>
                <a:latin typeface="Amaranth" panose="02000503050000020004" pitchFamily="2" charset="0"/>
              </a:rPr>
              <a:t>A deposit paid by the lessee to cover any potential damages or unpaid rent.</a:t>
            </a:r>
          </a:p>
          <a:p>
            <a:endParaRPr lang="en-US" sz="2200" b="1" u="sng" dirty="0">
              <a:solidFill>
                <a:schemeClr val="tx1"/>
              </a:solidFill>
              <a:latin typeface="Amaranth" panose="02000503050000020004" pitchFamily="2" charset="0"/>
            </a:endParaRPr>
          </a:p>
        </p:txBody>
      </p:sp>
    </p:spTree>
    <p:extLst>
      <p:ext uri="{BB962C8B-B14F-4D97-AF65-F5344CB8AC3E}">
        <p14:creationId xmlns:p14="http://schemas.microsoft.com/office/powerpoint/2010/main" val="225185269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randombar(horizontal)">
                                      <p:cBhvr>
                                        <p:cTn id="12" dur="500"/>
                                        <p:tgtEl>
                                          <p:spTgt spid="1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animEffect transition="in" filter="randombar(horizontal)">
                                      <p:cBhvr>
                                        <p:cTn id="17" dur="500"/>
                                        <p:tgtEl>
                                          <p:spTgt spid="1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xEl>
                                              <p:pRg st="6" end="6"/>
                                            </p:txEl>
                                          </p:spTgt>
                                        </p:tgtEl>
                                        <p:attrNameLst>
                                          <p:attrName>style.visibility</p:attrName>
                                        </p:attrNameLst>
                                      </p:cBhvr>
                                      <p:to>
                                        <p:strVal val="visible"/>
                                      </p:to>
                                    </p:set>
                                    <p:animEffect transition="in" filter="randombar(horizontal)">
                                      <p:cBhvr>
                                        <p:cTn id="22" dur="500"/>
                                        <p:tgtEl>
                                          <p:spTgt spid="1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xEl>
                                              <p:pRg st="8" end="8"/>
                                            </p:txEl>
                                          </p:spTgt>
                                        </p:tgtEl>
                                        <p:attrNameLst>
                                          <p:attrName>style.visibility</p:attrName>
                                        </p:attrNameLst>
                                      </p:cBhvr>
                                      <p:to>
                                        <p:strVal val="visible"/>
                                      </p:to>
                                    </p:set>
                                    <p:animEffect transition="in" filter="randombar(horizontal)">
                                      <p:cBhvr>
                                        <p:cTn id="27" dur="500"/>
                                        <p:tgtEl>
                                          <p:spTgt spid="12">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xEl>
                                              <p:pRg st="10" end="10"/>
                                            </p:txEl>
                                          </p:spTgt>
                                        </p:tgtEl>
                                        <p:attrNameLst>
                                          <p:attrName>style.visibility</p:attrName>
                                        </p:attrNameLst>
                                      </p:cBhvr>
                                      <p:to>
                                        <p:strVal val="visible"/>
                                      </p:to>
                                    </p:set>
                                    <p:animEffect transition="in" filter="randombar(horizontal)">
                                      <p:cBhvr>
                                        <p:cTn id="32" dur="500"/>
                                        <p:tgtEl>
                                          <p:spTgt spid="1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Important Terminologies in Lease Agreements: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4985980"/>
          </a:xfrm>
          <a:prstGeom prst="rect">
            <a:avLst/>
          </a:prstGeom>
          <a:noFill/>
        </p:spPr>
        <p:txBody>
          <a:bodyPr wrap="square">
            <a:spAutoFit/>
          </a:bodyPr>
          <a:lstStyle/>
          <a:p>
            <a:r>
              <a:rPr lang="en-US" sz="2200" b="1" u="sng" dirty="0">
                <a:solidFill>
                  <a:schemeClr val="tx1"/>
                </a:solidFill>
                <a:latin typeface="Amaranth" panose="02000503050000020004" pitchFamily="2" charset="0"/>
              </a:rPr>
              <a:t>Maintenance and Repairs</a:t>
            </a:r>
            <a:r>
              <a:rPr lang="en-US" sz="2200" b="1" dirty="0">
                <a:solidFill>
                  <a:schemeClr val="tx1"/>
                </a:solidFill>
                <a:latin typeface="Amaranth" panose="02000503050000020004" pitchFamily="2" charset="0"/>
              </a:rPr>
              <a:t>: </a:t>
            </a:r>
            <a:r>
              <a:rPr lang="en-US" sz="2200" dirty="0">
                <a:solidFill>
                  <a:schemeClr val="tx1"/>
                </a:solidFill>
                <a:latin typeface="Amaranth" panose="02000503050000020004" pitchFamily="2" charset="0"/>
              </a:rPr>
              <a:t>The responsibilities of the lessor and lessee regarding the upkeep of the leased premises.</a:t>
            </a:r>
            <a:endParaRPr lang="en-IN" sz="2200" dirty="0">
              <a:solidFill>
                <a:schemeClr val="tx1"/>
              </a:solidFill>
              <a:latin typeface="Amaranth" panose="02000503050000020004" pitchFamily="2" charset="0"/>
            </a:endParaRPr>
          </a:p>
          <a:p>
            <a:endParaRPr lang="en-US" sz="2200" b="1" u="sng" dirty="0">
              <a:solidFill>
                <a:schemeClr val="tx1"/>
              </a:solidFill>
              <a:latin typeface="Amaranth" panose="02000503050000020004" pitchFamily="2" charset="0"/>
            </a:endParaRPr>
          </a:p>
          <a:p>
            <a:r>
              <a:rPr lang="en-US" sz="2200" b="1" u="sng" dirty="0">
                <a:solidFill>
                  <a:schemeClr val="tx1"/>
                </a:solidFill>
                <a:latin typeface="Amaranth" panose="02000503050000020004" pitchFamily="2" charset="0"/>
              </a:rPr>
              <a:t>Alterations/Improvements</a:t>
            </a:r>
            <a:r>
              <a:rPr lang="en-US" sz="2200" dirty="0">
                <a:solidFill>
                  <a:schemeClr val="tx1"/>
                </a:solidFill>
                <a:latin typeface="Amaranth" panose="02000503050000020004" pitchFamily="2" charset="0"/>
              </a:rPr>
              <a:t>: Changes or additions made to the leased premises by the lessee, often requiring the lessor's approval.</a:t>
            </a:r>
          </a:p>
          <a:p>
            <a:endParaRPr lang="en-US" sz="2200" dirty="0">
              <a:solidFill>
                <a:schemeClr val="tx1"/>
              </a:solidFill>
              <a:latin typeface="Amaranth" panose="02000503050000020004" pitchFamily="2" charset="0"/>
            </a:endParaRPr>
          </a:p>
          <a:p>
            <a:r>
              <a:rPr lang="en-US" sz="2000" b="1" u="sng" dirty="0">
                <a:solidFill>
                  <a:schemeClr val="tx1"/>
                </a:solidFill>
                <a:latin typeface="Amaranth" panose="02000503050000020004" pitchFamily="2" charset="0"/>
              </a:rPr>
              <a:t>Default</a:t>
            </a:r>
            <a:r>
              <a:rPr lang="en-US" sz="2000" b="1" dirty="0">
                <a:solidFill>
                  <a:schemeClr val="tx1"/>
                </a:solidFill>
                <a:latin typeface="Amaranth" panose="02000503050000020004" pitchFamily="2" charset="0"/>
              </a:rPr>
              <a:t>: </a:t>
            </a:r>
            <a:r>
              <a:rPr lang="en-US" sz="2000" dirty="0">
                <a:solidFill>
                  <a:schemeClr val="tx1"/>
                </a:solidFill>
                <a:latin typeface="Amaranth" panose="02000503050000020004" pitchFamily="2" charset="0"/>
              </a:rPr>
              <a:t>The failure of either party to fulfill their obligations under the lease agreement.</a:t>
            </a:r>
            <a:endParaRPr lang="en-IN" sz="2000" dirty="0">
              <a:solidFill>
                <a:schemeClr val="tx1"/>
              </a:solidFill>
              <a:latin typeface="Amaranth" panose="02000503050000020004" pitchFamily="2" charset="0"/>
            </a:endParaRPr>
          </a:p>
          <a:p>
            <a:endParaRPr lang="en-IN" sz="2200" b="1" dirty="0">
              <a:solidFill>
                <a:schemeClr val="tx1"/>
              </a:solidFill>
              <a:latin typeface="Amaranth" panose="02000503050000020004" pitchFamily="2" charset="0"/>
            </a:endParaRPr>
          </a:p>
          <a:p>
            <a:r>
              <a:rPr lang="en-US" sz="2000" b="1" u="sng" dirty="0">
                <a:solidFill>
                  <a:schemeClr val="tx1"/>
                </a:solidFill>
                <a:latin typeface="Amaranth" panose="02000503050000020004" pitchFamily="2" charset="0"/>
              </a:rPr>
              <a:t>Renewal Option</a:t>
            </a:r>
            <a:r>
              <a:rPr lang="en-US" sz="2000" b="1" dirty="0">
                <a:solidFill>
                  <a:schemeClr val="tx1"/>
                </a:solidFill>
                <a:latin typeface="Amaranth" panose="02000503050000020004" pitchFamily="2" charset="0"/>
              </a:rPr>
              <a:t>: </a:t>
            </a:r>
            <a:r>
              <a:rPr lang="en-US" sz="2000" dirty="0">
                <a:solidFill>
                  <a:schemeClr val="tx1"/>
                </a:solidFill>
                <a:latin typeface="Amaranth" panose="02000503050000020004" pitchFamily="2" charset="0"/>
              </a:rPr>
              <a:t>A clause that allows the lessee to extend the lease term under specified conditions.</a:t>
            </a:r>
            <a:endParaRPr lang="en-IN" sz="2000" dirty="0">
              <a:solidFill>
                <a:schemeClr val="tx1"/>
              </a:solidFill>
              <a:latin typeface="Amaranth" panose="02000503050000020004" pitchFamily="2" charset="0"/>
            </a:endParaRPr>
          </a:p>
          <a:p>
            <a:endParaRPr lang="en-IN" sz="2200" b="1" dirty="0">
              <a:solidFill>
                <a:schemeClr val="tx1"/>
              </a:solidFill>
              <a:latin typeface="Amaranth" panose="02000503050000020004" pitchFamily="2" charset="0"/>
            </a:endParaRPr>
          </a:p>
          <a:p>
            <a:r>
              <a:rPr lang="en-US" sz="2000" b="1" u="sng" dirty="0">
                <a:solidFill>
                  <a:schemeClr val="tx1"/>
                </a:solidFill>
                <a:latin typeface="Amaranth" panose="02000503050000020004" pitchFamily="2" charset="0"/>
              </a:rPr>
              <a:t>Termination</a:t>
            </a:r>
            <a:r>
              <a:rPr lang="en-US" sz="2000" b="1" dirty="0">
                <a:solidFill>
                  <a:schemeClr val="tx1"/>
                </a:solidFill>
                <a:latin typeface="Amaranth" panose="02000503050000020004" pitchFamily="2" charset="0"/>
              </a:rPr>
              <a:t>: </a:t>
            </a:r>
            <a:r>
              <a:rPr lang="en-US" sz="2000" dirty="0">
                <a:solidFill>
                  <a:schemeClr val="tx1"/>
                </a:solidFill>
                <a:latin typeface="Amaranth" panose="02000503050000020004" pitchFamily="2" charset="0"/>
              </a:rPr>
              <a:t>The conditions under which the lease agreement can be ended by either party.</a:t>
            </a:r>
            <a:endParaRPr lang="en-IN" sz="2000" dirty="0">
              <a:solidFill>
                <a:schemeClr val="tx1"/>
              </a:solidFill>
              <a:latin typeface="Amaranth" panose="02000503050000020004" pitchFamily="2" charset="0"/>
            </a:endParaRPr>
          </a:p>
          <a:p>
            <a:endParaRPr lang="en-IN" sz="2200" b="1" dirty="0">
              <a:solidFill>
                <a:schemeClr val="tx1"/>
              </a:solidFill>
              <a:latin typeface="Amaranth" panose="02000503050000020004" pitchFamily="2" charset="0"/>
            </a:endParaRPr>
          </a:p>
          <a:p>
            <a:r>
              <a:rPr lang="en-US" sz="2000" b="1" u="sng" dirty="0">
                <a:solidFill>
                  <a:schemeClr val="tx1"/>
                </a:solidFill>
                <a:latin typeface="Amaranth" panose="02000503050000020004" pitchFamily="2" charset="0"/>
              </a:rPr>
              <a:t>Notice Period</a:t>
            </a:r>
            <a:r>
              <a:rPr lang="en-US" sz="2000" b="1" dirty="0">
                <a:solidFill>
                  <a:schemeClr val="tx1"/>
                </a:solidFill>
                <a:latin typeface="Amaranth" panose="02000503050000020004" pitchFamily="2" charset="0"/>
              </a:rPr>
              <a:t>: </a:t>
            </a:r>
            <a:r>
              <a:rPr lang="en-US" sz="2000" dirty="0">
                <a:solidFill>
                  <a:schemeClr val="tx1"/>
                </a:solidFill>
                <a:latin typeface="Amaranth" panose="02000503050000020004" pitchFamily="2" charset="0"/>
              </a:rPr>
              <a:t>Time frame within which either party must provide notice before terminating the lease.</a:t>
            </a:r>
            <a:endParaRPr lang="en-IN" sz="2000" dirty="0">
              <a:solidFill>
                <a:schemeClr val="tx1"/>
              </a:solidFill>
              <a:latin typeface="Amaranth" panose="02000503050000020004" pitchFamily="2" charset="0"/>
            </a:endParaRPr>
          </a:p>
        </p:txBody>
      </p:sp>
    </p:spTree>
    <p:extLst>
      <p:ext uri="{BB962C8B-B14F-4D97-AF65-F5344CB8AC3E}">
        <p14:creationId xmlns:p14="http://schemas.microsoft.com/office/powerpoint/2010/main" val="296956412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randombar(horizontal)">
                                      <p:cBhvr>
                                        <p:cTn id="12" dur="500"/>
                                        <p:tgtEl>
                                          <p:spTgt spid="1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animEffect transition="in" filter="randombar(horizontal)">
                                      <p:cBhvr>
                                        <p:cTn id="17" dur="500"/>
                                        <p:tgtEl>
                                          <p:spTgt spid="1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xEl>
                                              <p:pRg st="6" end="6"/>
                                            </p:txEl>
                                          </p:spTgt>
                                        </p:tgtEl>
                                        <p:attrNameLst>
                                          <p:attrName>style.visibility</p:attrName>
                                        </p:attrNameLst>
                                      </p:cBhvr>
                                      <p:to>
                                        <p:strVal val="visible"/>
                                      </p:to>
                                    </p:set>
                                    <p:animEffect transition="in" filter="randombar(horizontal)">
                                      <p:cBhvr>
                                        <p:cTn id="22" dur="500"/>
                                        <p:tgtEl>
                                          <p:spTgt spid="1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xEl>
                                              <p:pRg st="8" end="8"/>
                                            </p:txEl>
                                          </p:spTgt>
                                        </p:tgtEl>
                                        <p:attrNameLst>
                                          <p:attrName>style.visibility</p:attrName>
                                        </p:attrNameLst>
                                      </p:cBhvr>
                                      <p:to>
                                        <p:strVal val="visible"/>
                                      </p:to>
                                    </p:set>
                                    <p:animEffect transition="in" filter="randombar(horizontal)">
                                      <p:cBhvr>
                                        <p:cTn id="27" dur="500"/>
                                        <p:tgtEl>
                                          <p:spTgt spid="12">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xEl>
                                              <p:pRg st="10" end="10"/>
                                            </p:txEl>
                                          </p:spTgt>
                                        </p:tgtEl>
                                        <p:attrNameLst>
                                          <p:attrName>style.visibility</p:attrName>
                                        </p:attrNameLst>
                                      </p:cBhvr>
                                      <p:to>
                                        <p:strVal val="visible"/>
                                      </p:to>
                                    </p:set>
                                    <p:animEffect transition="in" filter="randombar(horizontal)">
                                      <p:cBhvr>
                                        <p:cTn id="32" dur="500"/>
                                        <p:tgtEl>
                                          <p:spTgt spid="1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7" y="371301"/>
            <a:ext cx="10532787" cy="584775"/>
          </a:xfrm>
          <a:prstGeom prst="rect">
            <a:avLst/>
          </a:prstGeom>
          <a:noFill/>
        </p:spPr>
        <p:txBody>
          <a:bodyPr wrap="square">
            <a:spAutoFit/>
          </a:bodyPr>
          <a:lstStyle/>
          <a:p>
            <a:r>
              <a:rPr lang="en-US" sz="3200" b="1" dirty="0">
                <a:latin typeface="Amaranth" panose="02000503050000020004" pitchFamily="2" charset="0"/>
              </a:rPr>
              <a:t>Important Terminologies in Lease Agreements: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12" name="TextBox 11">
            <a:extLst>
              <a:ext uri="{FF2B5EF4-FFF2-40B4-BE49-F238E27FC236}">
                <a16:creationId xmlns:a16="http://schemas.microsoft.com/office/drawing/2014/main" id="{B639AAFC-E8E9-AC36-0D2D-8D4D6D10A74C}"/>
              </a:ext>
            </a:extLst>
          </p:cNvPr>
          <p:cNvSpPr txBox="1"/>
          <p:nvPr/>
        </p:nvSpPr>
        <p:spPr>
          <a:xfrm>
            <a:off x="666743" y="1234619"/>
            <a:ext cx="10810875" cy="4062651"/>
          </a:xfrm>
          <a:prstGeom prst="rect">
            <a:avLst/>
          </a:prstGeom>
          <a:noFill/>
        </p:spPr>
        <p:txBody>
          <a:bodyPr wrap="square">
            <a:spAutoFit/>
          </a:bodyPr>
          <a:lstStyle/>
          <a:p>
            <a:r>
              <a:rPr lang="en-US" sz="2200" b="1" u="sng" dirty="0">
                <a:latin typeface="Amaranth" panose="02000503050000020004" pitchFamily="2" charset="0"/>
              </a:rPr>
              <a:t>Sublease</a:t>
            </a:r>
            <a:r>
              <a:rPr lang="en-US" sz="2200" dirty="0">
                <a:latin typeface="Amaranth" panose="02000503050000020004" pitchFamily="2" charset="0"/>
              </a:rPr>
              <a:t>: An arrangement where the lessee leases part or all of the leased premises to another party.</a:t>
            </a:r>
          </a:p>
          <a:p>
            <a:endParaRPr lang="en-US" sz="2200" b="1" dirty="0">
              <a:latin typeface="Amaranth" panose="02000503050000020004" pitchFamily="2" charset="0"/>
            </a:endParaRPr>
          </a:p>
          <a:p>
            <a:r>
              <a:rPr lang="en-US" sz="2200" b="1" u="sng" dirty="0">
                <a:latin typeface="Amaranth" panose="02000503050000020004" pitchFamily="2" charset="0"/>
              </a:rPr>
              <a:t>Assignment</a:t>
            </a:r>
            <a:r>
              <a:rPr lang="en-US" sz="2200" b="1" dirty="0">
                <a:latin typeface="Amaranth" panose="02000503050000020004" pitchFamily="2" charset="0"/>
              </a:rPr>
              <a:t>: </a:t>
            </a:r>
            <a:r>
              <a:rPr lang="en-US" sz="2200" dirty="0">
                <a:latin typeface="Amaranth" panose="02000503050000020004" pitchFamily="2" charset="0"/>
              </a:rPr>
              <a:t>The transfer of the lease agreement from the lessee to another party.</a:t>
            </a:r>
            <a:endParaRPr lang="en-IN" sz="2200" dirty="0">
              <a:latin typeface="Amaranth" panose="02000503050000020004" pitchFamily="2" charset="0"/>
            </a:endParaRPr>
          </a:p>
          <a:p>
            <a:endParaRPr lang="en-IN" sz="2200" b="1" dirty="0">
              <a:latin typeface="Amaranth" panose="02000503050000020004" pitchFamily="2" charset="0"/>
            </a:endParaRPr>
          </a:p>
          <a:p>
            <a:r>
              <a:rPr lang="en-US" sz="2200" b="1" u="sng" dirty="0">
                <a:latin typeface="Amaranth" panose="02000503050000020004" pitchFamily="2" charset="0"/>
              </a:rPr>
              <a:t>Utilities</a:t>
            </a:r>
            <a:r>
              <a:rPr lang="en-US" sz="2200" b="1" dirty="0">
                <a:latin typeface="Amaranth" panose="02000503050000020004" pitchFamily="2" charset="0"/>
              </a:rPr>
              <a:t>: </a:t>
            </a:r>
            <a:r>
              <a:rPr lang="en-US" sz="2200" dirty="0">
                <a:latin typeface="Amaranth" panose="02000503050000020004" pitchFamily="2" charset="0"/>
              </a:rPr>
              <a:t>Services such as water, electricity, gas, and trash removal, and the responsibility for payment of these services.</a:t>
            </a:r>
            <a:endParaRPr lang="en-IN" sz="2200" dirty="0">
              <a:latin typeface="Amaranth" panose="02000503050000020004" pitchFamily="2" charset="0"/>
            </a:endParaRPr>
          </a:p>
          <a:p>
            <a:endParaRPr lang="en-IN" sz="2200" b="1" dirty="0">
              <a:latin typeface="Amaranth" panose="02000503050000020004" pitchFamily="2" charset="0"/>
            </a:endParaRPr>
          </a:p>
          <a:p>
            <a:r>
              <a:rPr lang="en-US" sz="2000" b="1" u="sng" dirty="0">
                <a:latin typeface="Amaranth" panose="02000503050000020004" pitchFamily="2" charset="0"/>
              </a:rPr>
              <a:t>Common Areas</a:t>
            </a:r>
            <a:r>
              <a:rPr lang="en-US" sz="2000" b="1" dirty="0">
                <a:latin typeface="Amaranth" panose="02000503050000020004" pitchFamily="2" charset="0"/>
              </a:rPr>
              <a:t>: </a:t>
            </a:r>
            <a:r>
              <a:rPr lang="en-US" sz="2000" dirty="0">
                <a:latin typeface="Amaranth" panose="02000503050000020004" pitchFamily="2" charset="0"/>
              </a:rPr>
              <a:t>Areas within a building or property that are available for use by all lessees, such as hallways, lobbies, and parking lots.</a:t>
            </a:r>
            <a:endParaRPr lang="en-IN" sz="2000" dirty="0">
              <a:latin typeface="Amaranth" panose="02000503050000020004" pitchFamily="2" charset="0"/>
            </a:endParaRPr>
          </a:p>
          <a:p>
            <a:endParaRPr lang="en-IN" sz="2200" b="1" dirty="0">
              <a:latin typeface="Amaranth" panose="02000503050000020004" pitchFamily="2" charset="0"/>
            </a:endParaRPr>
          </a:p>
          <a:p>
            <a:r>
              <a:rPr lang="en-US" sz="2000" b="1" u="sng" dirty="0">
                <a:latin typeface="Amaranth" panose="02000503050000020004" pitchFamily="2" charset="0"/>
              </a:rPr>
              <a:t>Lock-in Period</a:t>
            </a:r>
            <a:r>
              <a:rPr lang="en-US" sz="2000" b="1" dirty="0">
                <a:latin typeface="Amaranth" panose="02000503050000020004" pitchFamily="2" charset="0"/>
              </a:rPr>
              <a:t>: </a:t>
            </a:r>
            <a:r>
              <a:rPr lang="en-US" sz="2000" dirty="0">
                <a:latin typeface="Amaranth" panose="02000503050000020004" pitchFamily="2" charset="0"/>
              </a:rPr>
              <a:t>A minimum lease term during which the lessee cannot terminate the lease.</a:t>
            </a:r>
            <a:endParaRPr lang="en-IN" sz="2000" dirty="0">
              <a:latin typeface="Amaranth" panose="02000503050000020004" pitchFamily="2" charset="0"/>
            </a:endParaRPr>
          </a:p>
        </p:txBody>
      </p:sp>
    </p:spTree>
    <p:extLst>
      <p:ext uri="{BB962C8B-B14F-4D97-AF65-F5344CB8AC3E}">
        <p14:creationId xmlns:p14="http://schemas.microsoft.com/office/powerpoint/2010/main" val="206126626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randombar(horizontal)">
                                      <p:cBhvr>
                                        <p:cTn id="12" dur="500"/>
                                        <p:tgtEl>
                                          <p:spTgt spid="1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animEffect transition="in" filter="randombar(horizontal)">
                                      <p:cBhvr>
                                        <p:cTn id="17" dur="500"/>
                                        <p:tgtEl>
                                          <p:spTgt spid="1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xEl>
                                              <p:pRg st="6" end="6"/>
                                            </p:txEl>
                                          </p:spTgt>
                                        </p:tgtEl>
                                        <p:attrNameLst>
                                          <p:attrName>style.visibility</p:attrName>
                                        </p:attrNameLst>
                                      </p:cBhvr>
                                      <p:to>
                                        <p:strVal val="visible"/>
                                      </p:to>
                                    </p:set>
                                    <p:animEffect transition="in" filter="randombar(horizontal)">
                                      <p:cBhvr>
                                        <p:cTn id="22" dur="500"/>
                                        <p:tgtEl>
                                          <p:spTgt spid="1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xEl>
                                              <p:pRg st="8" end="8"/>
                                            </p:txEl>
                                          </p:spTgt>
                                        </p:tgtEl>
                                        <p:attrNameLst>
                                          <p:attrName>style.visibility</p:attrName>
                                        </p:attrNameLst>
                                      </p:cBhvr>
                                      <p:to>
                                        <p:strVal val="visible"/>
                                      </p:to>
                                    </p:set>
                                    <p:animEffect transition="in" filter="randombar(horizontal)">
                                      <p:cBhvr>
                                        <p:cTn id="27" dur="500"/>
                                        <p:tgtEl>
                                          <p:spTgt spid="1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Salford Quays Manchester"/>
          <p:cNvPicPr>
            <a:picLocks noGrp="1" noChangeAspect="1"/>
          </p:cNvPicPr>
          <p:nvPr>
            <p:ph type="pic" sz="quarter" idx="13"/>
          </p:nvPr>
        </p:nvPicPr>
        <p:blipFill>
          <a:blip r:embed="rId2"/>
          <a:srcRect t="560" b="560"/>
          <a:stretch/>
        </p:blipFill>
        <p:spPr/>
      </p:pic>
      <p:sp>
        <p:nvSpPr>
          <p:cNvPr id="24" name="TextBox 23">
            <a:extLst>
              <a:ext uri="{FF2B5EF4-FFF2-40B4-BE49-F238E27FC236}">
                <a16:creationId xmlns:a16="http://schemas.microsoft.com/office/drawing/2014/main" id="{993B1474-02E3-4509-B5C5-84427653BA68}"/>
              </a:ext>
              <a:ext uri="{C183D7F6-B498-43B3-948B-1728B52AA6E4}">
                <adec:decorative xmlns:adec="http://schemas.microsoft.com/office/drawing/2017/decorative" val="1"/>
              </a:ext>
            </a:extLst>
          </p:cNvPr>
          <p:cNvSpPr txBox="1">
            <a:spLocks/>
          </p:cNvSpPr>
          <p:nvPr/>
        </p:nvSpPr>
        <p:spPr>
          <a:xfrm>
            <a:off x="11387102" y="1846217"/>
            <a:ext cx="804898" cy="1445623"/>
          </a:xfrm>
          <a:custGeom>
            <a:avLst/>
            <a:gdLst>
              <a:gd name="connsiteX0" fmla="*/ 99480 w 804898"/>
              <a:gd name="connsiteY0" fmla="*/ 0 h 3140150"/>
              <a:gd name="connsiteX1" fmla="*/ 804898 w 804898"/>
              <a:gd name="connsiteY1" fmla="*/ 0 h 3140150"/>
              <a:gd name="connsiteX2" fmla="*/ 804898 w 804898"/>
              <a:gd name="connsiteY2" fmla="*/ 357262 h 3140150"/>
              <a:gd name="connsiteX3" fmla="*/ 804898 w 804898"/>
              <a:gd name="connsiteY3" fmla="*/ 2782888 h 3140150"/>
              <a:gd name="connsiteX4" fmla="*/ 804898 w 804898"/>
              <a:gd name="connsiteY4" fmla="*/ 3140150 h 3140150"/>
              <a:gd name="connsiteX5" fmla="*/ 99480 w 804898"/>
              <a:gd name="connsiteY5" fmla="*/ 3140150 h 3140150"/>
              <a:gd name="connsiteX6" fmla="*/ 0 w 804898"/>
              <a:gd name="connsiteY6" fmla="*/ 3013250 h 3140150"/>
              <a:gd name="connsiteX7" fmla="*/ 0 w 804898"/>
              <a:gd name="connsiteY7" fmla="*/ 2655988 h 3140150"/>
              <a:gd name="connsiteX8" fmla="*/ 0 w 804898"/>
              <a:gd name="connsiteY8" fmla="*/ 484162 h 3140150"/>
              <a:gd name="connsiteX9" fmla="*/ 0 w 804898"/>
              <a:gd name="connsiteY9" fmla="*/ 126900 h 3140150"/>
              <a:gd name="connsiteX10" fmla="*/ 99480 w 804898"/>
              <a:gd name="connsiteY10" fmla="*/ 0 h 314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4898" h="3140150">
                <a:moveTo>
                  <a:pt x="99480" y="0"/>
                </a:moveTo>
                <a:lnTo>
                  <a:pt x="804898" y="0"/>
                </a:lnTo>
                <a:lnTo>
                  <a:pt x="804898" y="357262"/>
                </a:lnTo>
                <a:lnTo>
                  <a:pt x="804898" y="2782888"/>
                </a:lnTo>
                <a:lnTo>
                  <a:pt x="804898" y="3140150"/>
                </a:lnTo>
                <a:lnTo>
                  <a:pt x="99480" y="3140150"/>
                </a:lnTo>
                <a:cubicBezTo>
                  <a:pt x="44539" y="3140150"/>
                  <a:pt x="0" y="3083334"/>
                  <a:pt x="0" y="3013250"/>
                </a:cubicBezTo>
                <a:lnTo>
                  <a:pt x="0" y="2655988"/>
                </a:lnTo>
                <a:lnTo>
                  <a:pt x="0" y="484162"/>
                </a:lnTo>
                <a:lnTo>
                  <a:pt x="0" y="126900"/>
                </a:lnTo>
                <a:cubicBezTo>
                  <a:pt x="0" y="56816"/>
                  <a:pt x="44539" y="0"/>
                  <a:pt x="99480" y="0"/>
                </a:cubicBezTo>
                <a:close/>
              </a:path>
            </a:pathLst>
          </a:custGeom>
          <a:gradFill>
            <a:gsLst>
              <a:gs pos="100000">
                <a:schemeClr val="tx1">
                  <a:lumMod val="75000"/>
                  <a:lumOff val="25000"/>
                </a:schemeClr>
              </a:gs>
              <a:gs pos="0">
                <a:schemeClr val="tx1"/>
              </a:gs>
            </a:gsLst>
            <a:lin ang="0" scaled="0"/>
          </a:gradFill>
          <a:ln w="3175">
            <a:solidFill>
              <a:schemeClr val="tx1">
                <a:lumMod val="85000"/>
                <a:lumOff val="15000"/>
              </a:schemeClr>
            </a:solidFill>
          </a:ln>
        </p:spPr>
        <p:txBody>
          <a:bodyPr vert="horz" wrap="square" lIns="180000" tIns="288000" rIns="180000" bIns="180000" rtlCol="0" anchor="t">
            <a:noAutofit/>
          </a:bodyPr>
          <a:lstStyle>
            <a:lvl1pPr algn="l" defTabSz="914400" rtl="0" eaLnBrk="1" latinLnBrk="0" hangingPunct="1">
              <a:lnSpc>
                <a:spcPts val="4000"/>
              </a:lnSpc>
              <a:spcBef>
                <a:spcPct val="0"/>
              </a:spcBef>
              <a:buNone/>
              <a:defRPr sz="5000" b="1" kern="1200" spc="-300">
                <a:solidFill>
                  <a:schemeClr val="bg1">
                    <a:lumMod val="95000"/>
                  </a:schemeClr>
                </a:solidFill>
                <a:latin typeface="+mj-lt"/>
                <a:ea typeface="+mj-ea"/>
                <a:cs typeface="+mj-cs"/>
              </a:defRPr>
            </a:lvl1pPr>
          </a:lstStyle>
          <a:p>
            <a:endParaRPr lang="en-US" dirty="0"/>
          </a:p>
        </p:txBody>
      </p:sp>
      <p:sp>
        <p:nvSpPr>
          <p:cNvPr id="18" name="Isosceles Triangle 17">
            <a:extLst>
              <a:ext uri="{FF2B5EF4-FFF2-40B4-BE49-F238E27FC236}">
                <a16:creationId xmlns:a16="http://schemas.microsoft.com/office/drawing/2014/main" id="{FAB4748B-F532-4C70-827A-5FEA8C084327}"/>
              </a:ext>
              <a:ext uri="{C183D7F6-B498-43B3-948B-1728B52AA6E4}">
                <adec:decorative xmlns:adec="http://schemas.microsoft.com/office/drawing/2017/decorative" val="1"/>
              </a:ext>
            </a:extLst>
          </p:cNvPr>
          <p:cNvSpPr/>
          <p:nvPr/>
        </p:nvSpPr>
        <p:spPr>
          <a:xfrm rot="10800000">
            <a:off x="11387101" y="2840742"/>
            <a:ext cx="497957" cy="424971"/>
          </a:xfrm>
          <a:prstGeom prst="triangle">
            <a:avLst>
              <a:gd name="adj" fmla="val 100000"/>
            </a:avLst>
          </a:prstGeom>
          <a:solidFill>
            <a:schemeClr val="accent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a:xfrm>
            <a:off x="4937760" y="1367247"/>
            <a:ext cx="6947299" cy="1497874"/>
          </a:xfrm>
        </p:spPr>
        <p:txBody>
          <a:bodyPr/>
          <a:lstStyle/>
          <a:p>
            <a:pPr>
              <a:lnSpc>
                <a:spcPts val="4500"/>
              </a:lnSpc>
              <a:spcAft>
                <a:spcPts val="1200"/>
              </a:spcAft>
            </a:pPr>
            <a:r>
              <a:rPr lang="en-US" dirty="0"/>
              <a:t>Types of  Properties</a:t>
            </a:r>
          </a:p>
        </p:txBody>
      </p:sp>
      <p:sp>
        <p:nvSpPr>
          <p:cNvPr id="9" name="Footer Placeholder 8"/>
          <p:cNvSpPr>
            <a:spLocks noGrp="1"/>
          </p:cNvSpPr>
          <p:nvPr>
            <p:ph type="ftr" sz="quarter" idx="11"/>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2615725618"/>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theme/theme1.xml><?xml version="1.0" encoding="utf-8"?>
<a:theme xmlns:a="http://schemas.openxmlformats.org/drawingml/2006/main" name="Office Theme">
  <a:themeElements>
    <a:clrScheme name="Custom 129">
      <a:dk1>
        <a:sysClr val="windowText" lastClr="000000"/>
      </a:dk1>
      <a:lt1>
        <a:srgbClr val="FFFFFF"/>
      </a:lt1>
      <a:dk2>
        <a:srgbClr val="3F3F3F"/>
      </a:dk2>
      <a:lt2>
        <a:srgbClr val="F2F2F2"/>
      </a:lt2>
      <a:accent1>
        <a:srgbClr val="25C6E3"/>
      </a:accent1>
      <a:accent2>
        <a:srgbClr val="E80554"/>
      </a:accent2>
      <a:accent3>
        <a:srgbClr val="A9E26F"/>
      </a:accent3>
      <a:accent4>
        <a:srgbClr val="EAD000"/>
      </a:accent4>
      <a:accent5>
        <a:srgbClr val="1A0F49"/>
      </a:accent5>
      <a:accent6>
        <a:srgbClr val="FF4A01"/>
      </a:accent6>
      <a:hlink>
        <a:srgbClr val="25C6E3"/>
      </a:hlink>
      <a:folHlink>
        <a:srgbClr val="25C6E3"/>
      </a:folHlink>
    </a:clrScheme>
    <a:fontScheme name="Custom 147">
      <a:majorFont>
        <a:latin typeface="Corbel"/>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16411253_Geometric presentation_AAS_v3" id="{5F394A36-244E-477B-9B00-631A6705923C}" vid="{7FC6DB14-D4FF-4031-8ADB-F8536C0C40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Props1.xml><?xml version="1.0" encoding="utf-8"?>
<ds:datastoreItem xmlns:ds="http://schemas.openxmlformats.org/officeDocument/2006/customXml" ds:itemID="{8A930687-51F2-44C8-9CE6-D1B3D6E17522}">
  <ds:schemaRefs>
    <ds:schemaRef ds:uri="http://schemas.microsoft.com/sharepoint/v3/contenttype/forms"/>
  </ds:schemaRefs>
</ds:datastoreItem>
</file>

<file path=customXml/itemProps2.xml><?xml version="1.0" encoding="utf-8"?>
<ds:datastoreItem xmlns:ds="http://schemas.openxmlformats.org/officeDocument/2006/customXml" ds:itemID="{29AE7CBC-C35C-4FA9-B339-59E31F30C6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861FE8A-8F15-409F-AF62-619C69C0D537}">
  <ds:schemaRefs>
    <ds:schemaRef ds:uri="71af3243-3dd4-4a8d-8c0d-dd76da1f02a5"/>
    <ds:schemaRef ds:uri="http://schemas.microsoft.com/office/infopath/2007/PartnerControls"/>
    <ds:schemaRef ds:uri="http://schemas.microsoft.com/office/2006/documentManagement/types"/>
    <ds:schemaRef ds:uri="http://schemas.microsoft.com/office/2006/metadata/properties"/>
    <ds:schemaRef ds:uri="http://purl.org/dc/elements/1.1/"/>
    <ds:schemaRef ds:uri="http://purl.org/dc/terms/"/>
    <ds:schemaRef ds:uri="http://schemas.openxmlformats.org/package/2006/metadata/core-properties"/>
    <ds:schemaRef ds:uri="16c05727-aa75-4e4a-9b5f-8a80a116589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Geometric presentation</Template>
  <TotalTime>0</TotalTime>
  <Words>2481</Words>
  <Application>Microsoft Office PowerPoint</Application>
  <PresentationFormat>Widescreen</PresentationFormat>
  <Paragraphs>402</Paragraphs>
  <Slides>42</Slides>
  <Notes>0</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Amaranth</vt:lpstr>
      <vt:lpstr>Arial</vt:lpstr>
      <vt:lpstr>Calibri</vt:lpstr>
      <vt:lpstr>Calibri Light</vt:lpstr>
      <vt:lpstr>Corbel</vt:lpstr>
      <vt:lpstr>Times New Roman</vt:lpstr>
      <vt:lpstr>Office Theme</vt:lpstr>
      <vt:lpstr>Lease Abstraction</vt:lpstr>
      <vt:lpstr>Introduction to  Lease Abstraction</vt:lpstr>
      <vt:lpstr>PowerPoint Presentation</vt:lpstr>
      <vt:lpstr>PowerPoint Presentation</vt:lpstr>
      <vt:lpstr>Introduction to  Terminologies</vt:lpstr>
      <vt:lpstr>PowerPoint Presentation</vt:lpstr>
      <vt:lpstr>PowerPoint Presentation</vt:lpstr>
      <vt:lpstr>PowerPoint Presentation</vt:lpstr>
      <vt:lpstr>Types of  Properties</vt:lpstr>
      <vt:lpstr>PowerPoint Presentation</vt:lpstr>
      <vt:lpstr>PowerPoint Presentation</vt:lpstr>
      <vt:lpstr>PowerPoint Presentation</vt:lpstr>
      <vt:lpstr>Dates</vt:lpstr>
      <vt:lpstr>PowerPoint Presentation</vt:lpstr>
      <vt:lpstr>PowerPoint Presentation</vt:lpstr>
      <vt:lpstr>Types of  Areas</vt:lpstr>
      <vt:lpstr>PowerPoint Presentation</vt:lpstr>
      <vt:lpstr>PowerPoint Presentation</vt:lpstr>
      <vt:lpstr>Types of  Tenants</vt:lpstr>
      <vt:lpstr>PowerPoint Presentation</vt:lpstr>
      <vt:lpstr>PowerPoint Presentation</vt:lpstr>
      <vt:lpstr>PowerPoint Presentation</vt:lpstr>
      <vt:lpstr>PowerPoint Presentation</vt:lpstr>
      <vt:lpstr>PowerPoint Presentation</vt:lpstr>
      <vt:lpstr>Types of  Documents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Contacts</vt:lpstr>
      <vt:lpstr>PowerPoint Presentation</vt:lpstr>
      <vt:lpstr>PowerPoint Presentation</vt:lpstr>
      <vt:lpstr>PowerPoint Presentation</vt:lpstr>
      <vt:lpstr>PowerPoint Presentation</vt:lpstr>
      <vt:lpstr>Types of  Leases</vt:lpstr>
      <vt:lpstr>PowerPoint Presentation</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2019-07-05T08:39:20Z</dcterms:created>
  <dcterms:modified xsi:type="dcterms:W3CDTF">2024-08-04T17:04:24Z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